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22.jpeg" ContentType="image/jpeg"/>
  <Override PartName="/ppt/media/image21.jpeg" ContentType="image/jpeg"/>
  <Override PartName="/ppt/media/image20.jpeg" ContentType="image/jpeg"/>
  <Override PartName="/ppt/media/image18.jpeg" ContentType="image/jpeg"/>
  <Override PartName="/ppt/media/image16.png" ContentType="image/png"/>
  <Override PartName="/ppt/media/image15.png" ContentType="image/png"/>
  <Override PartName="/ppt/media/image13.png" ContentType="image/png"/>
  <Override PartName="/ppt/media/image3.png" ContentType="image/png"/>
  <Override PartName="/ppt/media/image17.jpeg" ContentType="image/jpeg"/>
  <Override PartName="/ppt/media/image19.jpeg" ContentType="image/jpeg"/>
  <Override PartName="/ppt/media/image11.png" ContentType="image/png"/>
  <Override PartName="/ppt/media/image8.jpeg" ContentType="image/jpeg"/>
  <Override PartName="/ppt/media/image10.jpeg" ContentType="image/jpeg"/>
  <Override PartName="/ppt/media/image12.png" ContentType="image/png"/>
  <Override PartName="/ppt/media/image9.jpeg" ContentType="image/jpeg"/>
  <Override PartName="/ppt/media/image1.jpeg" ContentType="image/jpeg"/>
  <Override PartName="/ppt/media/image7.png" ContentType="image/png"/>
  <Override PartName="/ppt/media/image6.png" ContentType="image/png"/>
  <Override PartName="/ppt/media/image14.png" ContentType="image/png"/>
  <Override PartName="/ppt/media/image4.jpeg" ContentType="image/jpeg"/>
  <Override PartName="/ppt/media/image5.jpeg" ContentType="image/jpeg"/>
  <Override PartName="/ppt/media/image2.jpeg" ContentType="image/jpe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</p:sldIdLst>
  <p:sldSz cx="9144000" cy="6858000"/>
  <p:notesSz cx="6799262" cy="9929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>
                <a:latin typeface="Times New Roman"/>
              </a:rPr>
              <a:t>&lt;en-tête&gt;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D3C2B1E-0831-421D-83C7-ACDAFFAE2E85}" type="slidenum">
              <a:rPr lang="fr-FR" sz="1400">
                <a:latin typeface="Times New Roman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880" cy="44679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74" name="TextShape 2"/>
          <p:cNvSpPr txBox="1"/>
          <p:nvPr/>
        </p:nvSpPr>
        <p:spPr>
          <a:xfrm>
            <a:off x="3851280" y="9431640"/>
            <a:ext cx="29458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FB8FCD3-D985-4394-A679-C3845094A151}" type="slidenum">
              <a:rPr lang="fr-FR" sz="1200" strike="noStrike">
                <a:latin typeface="+mn-lt"/>
              </a:rPr>
              <a:t>&lt;numéro&gt;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880" cy="44679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3851280" y="9431640"/>
            <a:ext cx="29458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124FAE1-BA26-402C-95E0-9A60D84AD536}" type="slidenum">
              <a:rPr lang="fr-FR" sz="1200" strike="noStrike">
                <a:latin typeface="+mn-lt"/>
              </a:rPr>
              <a:t>&lt;numéro&gt;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880" cy="44679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78" name="TextShape 2"/>
          <p:cNvSpPr txBox="1"/>
          <p:nvPr/>
        </p:nvSpPr>
        <p:spPr>
          <a:xfrm>
            <a:off x="3851280" y="9431640"/>
            <a:ext cx="29458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9981A91-3F32-4D5C-848B-F0AB5D4993FA}" type="slidenum">
              <a:rPr lang="fr-FR" sz="1200" strike="noStrike">
                <a:latin typeface="+mn-lt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6" descr=""/>
          <p:cNvPicPr/>
          <p:nvPr/>
        </p:nvPicPr>
        <p:blipFill>
          <a:blip r:embed="rId3"/>
          <a:stretch/>
        </p:blipFill>
        <p:spPr>
          <a:xfrm>
            <a:off x="222120" y="4868640"/>
            <a:ext cx="1011960" cy="1374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" name="CustomShape 1"/>
          <p:cNvSpPr/>
          <p:nvPr/>
        </p:nvSpPr>
        <p:spPr>
          <a:xfrm>
            <a:off x="7920" y="6300000"/>
            <a:ext cx="1439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70c0"/>
                </a:solidFill>
                <a:latin typeface="Arial"/>
              </a:rPr>
              <a:t>2014-2015</a:t>
            </a:r>
            <a:endParaRPr/>
          </a:p>
        </p:txBody>
      </p:sp>
      <p:sp>
        <p:nvSpPr>
          <p:cNvPr id="2" name="CustomShape 2"/>
          <p:cNvSpPr/>
          <p:nvPr/>
        </p:nvSpPr>
        <p:spPr>
          <a:xfrm>
            <a:off x="219240" y="3357000"/>
            <a:ext cx="1007640" cy="88956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z="1700" strike="noStrike">
                <a:solidFill>
                  <a:srgbClr val="ff0000"/>
                </a:solidFill>
                <a:latin typeface="Calibri"/>
              </a:rPr>
              <a:t>DISTRICT</a:t>
            </a:r>
            <a:endParaRPr/>
          </a:p>
        </p:txBody>
      </p:sp>
      <p:pic>
        <p:nvPicPr>
          <p:cNvPr id="3" name="Image 14" descr=""/>
          <p:cNvPicPr/>
          <p:nvPr/>
        </p:nvPicPr>
        <p:blipFill>
          <a:blip r:embed="rId4"/>
          <a:stretch/>
        </p:blipFill>
        <p:spPr>
          <a:xfrm>
            <a:off x="6514200" y="-35640"/>
            <a:ext cx="2529360" cy="54576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219240" y="1809720"/>
            <a:ext cx="1007640" cy="88956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0000"/>
                </a:solidFill>
                <a:latin typeface="Calibri"/>
              </a:rPr>
              <a:t>LOGO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0000"/>
                </a:solidFill>
                <a:latin typeface="Calibri"/>
              </a:rPr>
              <a:t>CLUB</a:t>
            </a:r>
            <a:endParaRPr/>
          </a:p>
        </p:txBody>
      </p:sp>
      <p:pic>
        <p:nvPicPr>
          <p:cNvPr id="5" name="Image 1" descr=""/>
          <p:cNvPicPr/>
          <p:nvPr/>
        </p:nvPicPr>
        <p:blipFill>
          <a:blip r:embed="rId5"/>
          <a:stretch/>
        </p:blipFill>
        <p:spPr>
          <a:xfrm>
            <a:off x="7956360" y="548640"/>
            <a:ext cx="562320" cy="574560"/>
          </a:xfrm>
          <a:prstGeom prst="rect">
            <a:avLst/>
          </a:prstGeom>
          <a:ln>
            <a:noFill/>
          </a:ln>
        </p:spPr>
      </p:pic>
      <p:pic>
        <p:nvPicPr>
          <p:cNvPr id="6" name="Image 2" descr=""/>
          <p:cNvPicPr/>
          <p:nvPr/>
        </p:nvPicPr>
        <p:blipFill>
          <a:blip r:embed="rId6"/>
          <a:stretch/>
        </p:blipFill>
        <p:spPr>
          <a:xfrm>
            <a:off x="8532360" y="620640"/>
            <a:ext cx="464760" cy="45684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259640" y="548640"/>
            <a:ext cx="6696360" cy="5720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fr-FR" strike="noStrike" u="sng">
                <a:solidFill>
                  <a:srgbClr val="0070c0"/>
                </a:solidFill>
                <a:latin typeface="Novecento wide UltraLight"/>
              </a:rPr>
              <a:t>Le Programme Educatif Fédéral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fr-FR" strike="noStrike">
                <a:solidFill>
                  <a:srgbClr val="0070c0"/>
                </a:solidFill>
                <a:latin typeface="Novecento wide UltraLight"/>
              </a:rPr>
              <a:t>Fiche « action »</a:t>
            </a:r>
            <a:endParaRPr/>
          </a:p>
        </p:txBody>
      </p:sp>
      <p:sp>
        <p:nvSpPr>
          <p:cNvPr id="49" name="CustomShape 2"/>
          <p:cNvSpPr/>
          <p:nvPr/>
        </p:nvSpPr>
        <p:spPr>
          <a:xfrm>
            <a:off x="1296000" y="5877360"/>
            <a:ext cx="7776000" cy="7916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Référent P.E.F. / Elu du club : Bruno JOUFFROY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	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Mail : 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fc-crolles-bernin@lrafoot.org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Référent P.E.F. / Technicien du club : 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	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Marion DELPECH  Mail : marion.delpech.fccb@gmail.com</a:t>
            </a:r>
            <a:endParaRPr/>
          </a:p>
        </p:txBody>
      </p:sp>
      <p:pic>
        <p:nvPicPr>
          <p:cNvPr id="50" name="Picture 14" descr=""/>
          <p:cNvPicPr/>
          <p:nvPr/>
        </p:nvPicPr>
        <p:blipFill>
          <a:blip r:embed="rId1"/>
          <a:stretch/>
        </p:blipFill>
        <p:spPr>
          <a:xfrm>
            <a:off x="74520" y="1665360"/>
            <a:ext cx="1364760" cy="1213920"/>
          </a:xfrm>
          <a:prstGeom prst="rect">
            <a:avLst/>
          </a:prstGeom>
          <a:ln>
            <a:noFill/>
          </a:ln>
        </p:spPr>
      </p:pic>
      <p:pic>
        <p:nvPicPr>
          <p:cNvPr id="51" name="Picture 15" descr=""/>
          <p:cNvPicPr/>
          <p:nvPr/>
        </p:nvPicPr>
        <p:blipFill>
          <a:blip r:embed="rId2"/>
          <a:stretch/>
        </p:blipFill>
        <p:spPr>
          <a:xfrm>
            <a:off x="216000" y="3240000"/>
            <a:ext cx="1009440" cy="1199880"/>
          </a:xfrm>
          <a:prstGeom prst="rect">
            <a:avLst/>
          </a:prstGeom>
          <a:ln>
            <a:noFill/>
          </a:ln>
        </p:spPr>
      </p:pic>
      <p:sp>
        <p:nvSpPr>
          <p:cNvPr id="52" name="CustomShape 3"/>
          <p:cNvSpPr/>
          <p:nvPr/>
        </p:nvSpPr>
        <p:spPr>
          <a:xfrm>
            <a:off x="1602360" y="1340640"/>
            <a:ext cx="6984360" cy="417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70c0"/>
                </a:solidFill>
                <a:latin typeface="Novecento wide UltraLight"/>
              </a:rPr>
              <a:t>NOM du Club : FOOTBALL CLUB CROLLES BERNIN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70c0"/>
                </a:solidFill>
                <a:latin typeface="Novecento wide UltraLight"/>
              </a:rPr>
              <a:t>__________________________________ </a:t>
            </a:r>
            <a:endParaRPr/>
          </a:p>
        </p:txBody>
      </p:sp>
      <p:pic>
        <p:nvPicPr>
          <p:cNvPr id="53" name="Picture 2" descr=""/>
          <p:cNvPicPr/>
          <p:nvPr/>
        </p:nvPicPr>
        <p:blipFill>
          <a:blip r:embed="rId3"/>
          <a:stretch/>
        </p:blipFill>
        <p:spPr>
          <a:xfrm>
            <a:off x="2377080" y="2047680"/>
            <a:ext cx="4930920" cy="369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562400" y="1920960"/>
            <a:ext cx="7391880" cy="127584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60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73840" rIns="573840" tIns="354240" bIns="12096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z="1700" strike="noStrike">
                <a:solidFill>
                  <a:srgbClr val="000000"/>
                </a:solidFill>
                <a:latin typeface="Calibri"/>
              </a:rPr>
              <a:t>Connaître les règles du jeu.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z="1700" strike="noStrike">
                <a:solidFill>
                  <a:srgbClr val="000000"/>
                </a:solidFill>
                <a:latin typeface="Calibri"/>
              </a:rPr>
              <a:t>Prendre des « responsabilités ».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1931760" y="1900800"/>
            <a:ext cx="5173920" cy="38556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95480" rIns="195480" tIns="18720" bIns="19080" anchor="ctr"/>
          <a:p>
            <a:pPr>
              <a:lnSpc>
                <a:spcPct val="90000"/>
              </a:lnSpc>
            </a:pPr>
            <a:r>
              <a:rPr b="1" lang="fr-FR" sz="1700" strike="noStrike">
                <a:solidFill>
                  <a:srgbClr val="ffffff"/>
                </a:solidFill>
                <a:latin typeface="Calibri"/>
              </a:rPr>
              <a:t>OBJECTIF</a:t>
            </a:r>
            <a:endParaRPr/>
          </a:p>
        </p:txBody>
      </p:sp>
      <p:sp>
        <p:nvSpPr>
          <p:cNvPr id="56" name="CustomShape 3"/>
          <p:cNvSpPr/>
          <p:nvPr/>
        </p:nvSpPr>
        <p:spPr>
          <a:xfrm>
            <a:off x="1500480" y="3104280"/>
            <a:ext cx="7391880" cy="281664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60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73840" rIns="573840" tIns="562320" bIns="19188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z="2700" strike="noStrike">
                <a:solidFill>
                  <a:srgbClr val="000000"/>
                </a:solidFill>
                <a:latin typeface="Calibri"/>
              </a:rPr>
              <a:t>Lors d’un tournoi U10 (joueurs 2006) les enfants de notre section sportive sont venus arbitrer toute la journée.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z="2700" strike="noStrike">
                <a:solidFill>
                  <a:srgbClr val="000000"/>
                </a:solidFill>
                <a:latin typeface="Calibri"/>
              </a:rPr>
              <a:t>Ils arbitraient par deux chaque match.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57" name="CustomShape 4"/>
          <p:cNvSpPr/>
          <p:nvPr/>
        </p:nvSpPr>
        <p:spPr>
          <a:xfrm>
            <a:off x="1869840" y="3069000"/>
            <a:ext cx="5173920" cy="29088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95480" rIns="195480" tIns="14400" bIns="14040" anchor="ctr"/>
          <a:p>
            <a:pPr>
              <a:lnSpc>
                <a:spcPct val="90000"/>
              </a:lnSpc>
            </a:pPr>
            <a:r>
              <a:rPr b="1" lang="fr-FR" sz="1600" strike="noStrike">
                <a:solidFill>
                  <a:srgbClr val="ffffff"/>
                </a:solidFill>
                <a:latin typeface="Calibri"/>
              </a:rPr>
              <a:t>DESCRIPTIF</a:t>
            </a:r>
            <a:endParaRPr/>
          </a:p>
        </p:txBody>
      </p:sp>
      <p:sp>
        <p:nvSpPr>
          <p:cNvPr id="58" name="CustomShape 5"/>
          <p:cNvSpPr/>
          <p:nvPr/>
        </p:nvSpPr>
        <p:spPr>
          <a:xfrm>
            <a:off x="1439640" y="6029640"/>
            <a:ext cx="7560360" cy="73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Date et lieu : 18 octobre 2015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Action annuelle</a:t>
            </a:r>
            <a:endParaRPr/>
          </a:p>
          <a:p>
            <a:pPr>
              <a:lnSpc>
                <a:spcPct val="150000"/>
              </a:lnSpc>
            </a:pP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Catégorie(s) concernée(s) : U13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Nombre de participants : 15</a:t>
            </a:r>
            <a:endParaRPr/>
          </a:p>
        </p:txBody>
      </p:sp>
      <p:sp>
        <p:nvSpPr>
          <p:cNvPr id="59" name="CustomShape 6"/>
          <p:cNvSpPr/>
          <p:nvPr/>
        </p:nvSpPr>
        <p:spPr>
          <a:xfrm>
            <a:off x="1461240" y="1124640"/>
            <a:ext cx="7430760" cy="5756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70c0"/>
                </a:solidFill>
                <a:latin typeface="Novecento wide UltraLight"/>
              </a:rPr>
              <a:t>Thématique : REGLES DU JEU ET ARBITRAGE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70c0"/>
                </a:solidFill>
                <a:latin typeface="Novecento wide UltraLight"/>
              </a:rPr>
              <a:t>Nom de l’action : Arbitrage des jeunes </a:t>
            </a:r>
            <a:endParaRPr/>
          </a:p>
        </p:txBody>
      </p:sp>
      <p:pic>
        <p:nvPicPr>
          <p:cNvPr id="60" name="Picture 3" descr=""/>
          <p:cNvPicPr/>
          <p:nvPr/>
        </p:nvPicPr>
        <p:blipFill>
          <a:blip r:embed="rId1"/>
          <a:stretch/>
        </p:blipFill>
        <p:spPr>
          <a:xfrm>
            <a:off x="1547640" y="623880"/>
            <a:ext cx="1161000" cy="428400"/>
          </a:xfrm>
          <a:prstGeom prst="rect">
            <a:avLst/>
          </a:prstGeom>
          <a:ln w="9360">
            <a:noFill/>
          </a:ln>
        </p:spPr>
      </p:pic>
      <p:pic>
        <p:nvPicPr>
          <p:cNvPr id="61" name="Picture 4" descr=""/>
          <p:cNvPicPr/>
          <p:nvPr/>
        </p:nvPicPr>
        <p:blipFill>
          <a:blip r:embed="rId2"/>
          <a:stretch/>
        </p:blipFill>
        <p:spPr>
          <a:xfrm>
            <a:off x="2670120" y="623880"/>
            <a:ext cx="1072800" cy="428400"/>
          </a:xfrm>
          <a:prstGeom prst="rect">
            <a:avLst/>
          </a:prstGeom>
          <a:ln w="9360">
            <a:noFill/>
          </a:ln>
        </p:spPr>
      </p:pic>
      <p:pic>
        <p:nvPicPr>
          <p:cNvPr id="62" name="Picture 5" descr=""/>
          <p:cNvPicPr/>
          <p:nvPr/>
        </p:nvPicPr>
        <p:blipFill>
          <a:blip r:embed="rId3"/>
          <a:stretch/>
        </p:blipFill>
        <p:spPr>
          <a:xfrm>
            <a:off x="3718080" y="623880"/>
            <a:ext cx="1066680" cy="428400"/>
          </a:xfrm>
          <a:prstGeom prst="rect">
            <a:avLst/>
          </a:prstGeom>
          <a:ln w="9360">
            <a:noFill/>
          </a:ln>
        </p:spPr>
      </p:pic>
      <p:pic>
        <p:nvPicPr>
          <p:cNvPr id="63" name="Picture 6" descr=""/>
          <p:cNvPicPr/>
          <p:nvPr/>
        </p:nvPicPr>
        <p:blipFill>
          <a:blip r:embed="rId4"/>
          <a:stretch/>
        </p:blipFill>
        <p:spPr>
          <a:xfrm>
            <a:off x="4766040" y="623880"/>
            <a:ext cx="1039320" cy="428400"/>
          </a:xfrm>
          <a:prstGeom prst="rect">
            <a:avLst/>
          </a:prstGeom>
          <a:ln w="9360">
            <a:noFill/>
          </a:ln>
        </p:spPr>
      </p:pic>
      <p:pic>
        <p:nvPicPr>
          <p:cNvPr id="64" name="Picture 7" descr=""/>
          <p:cNvPicPr/>
          <p:nvPr/>
        </p:nvPicPr>
        <p:blipFill>
          <a:blip r:embed="rId5"/>
          <a:stretch/>
        </p:blipFill>
        <p:spPr>
          <a:xfrm>
            <a:off x="5763960" y="623880"/>
            <a:ext cx="1106640" cy="428400"/>
          </a:xfrm>
          <a:prstGeom prst="rect">
            <a:avLst/>
          </a:prstGeom>
          <a:ln w="9360">
            <a:noFill/>
          </a:ln>
        </p:spPr>
      </p:pic>
      <p:pic>
        <p:nvPicPr>
          <p:cNvPr id="65" name="Picture 8" descr=""/>
          <p:cNvPicPr/>
          <p:nvPr/>
        </p:nvPicPr>
        <p:blipFill>
          <a:blip r:embed="rId6"/>
          <a:stretch/>
        </p:blipFill>
        <p:spPr>
          <a:xfrm>
            <a:off x="6861600" y="620640"/>
            <a:ext cx="1022400" cy="431640"/>
          </a:xfrm>
          <a:prstGeom prst="rect">
            <a:avLst/>
          </a:prstGeom>
          <a:ln w="9360">
            <a:noFill/>
          </a:ln>
        </p:spPr>
      </p:pic>
      <p:pic>
        <p:nvPicPr>
          <p:cNvPr id="66" name="Picture 14" descr=""/>
          <p:cNvPicPr/>
          <p:nvPr/>
        </p:nvPicPr>
        <p:blipFill>
          <a:blip r:embed="rId7"/>
          <a:stretch/>
        </p:blipFill>
        <p:spPr>
          <a:xfrm>
            <a:off x="74520" y="1665360"/>
            <a:ext cx="1364760" cy="1213920"/>
          </a:xfrm>
          <a:prstGeom prst="rect">
            <a:avLst/>
          </a:prstGeom>
          <a:ln>
            <a:noFill/>
          </a:ln>
        </p:spPr>
      </p:pic>
      <p:pic>
        <p:nvPicPr>
          <p:cNvPr id="67" name="Picture 15" descr=""/>
          <p:cNvPicPr/>
          <p:nvPr/>
        </p:nvPicPr>
        <p:blipFill>
          <a:blip r:embed="rId8"/>
          <a:stretch/>
        </p:blipFill>
        <p:spPr>
          <a:xfrm>
            <a:off x="216000" y="3240000"/>
            <a:ext cx="1009440" cy="119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259640" y="764640"/>
            <a:ext cx="7704360" cy="417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z="1600" strike="noStrike">
                <a:solidFill>
                  <a:srgbClr val="0070c0"/>
                </a:solidFill>
                <a:latin typeface="Novecento wide UltraLight"/>
              </a:rPr>
              <a:t>Retour en images sur la manifestation :</a:t>
            </a:r>
            <a:endParaRPr/>
          </a:p>
        </p:txBody>
      </p:sp>
      <p:pic>
        <p:nvPicPr>
          <p:cNvPr id="69" name="Picture 14" descr=""/>
          <p:cNvPicPr/>
          <p:nvPr/>
        </p:nvPicPr>
        <p:blipFill>
          <a:blip r:embed="rId1"/>
          <a:stretch/>
        </p:blipFill>
        <p:spPr>
          <a:xfrm>
            <a:off x="74520" y="1665360"/>
            <a:ext cx="1364760" cy="1213920"/>
          </a:xfrm>
          <a:prstGeom prst="rect">
            <a:avLst/>
          </a:prstGeom>
          <a:ln>
            <a:noFill/>
          </a:ln>
        </p:spPr>
      </p:pic>
      <p:pic>
        <p:nvPicPr>
          <p:cNvPr id="70" name="Picture 15" descr=""/>
          <p:cNvPicPr/>
          <p:nvPr/>
        </p:nvPicPr>
        <p:blipFill>
          <a:blip r:embed="rId2"/>
          <a:stretch/>
        </p:blipFill>
        <p:spPr>
          <a:xfrm>
            <a:off x="216000" y="3240000"/>
            <a:ext cx="1009440" cy="1199880"/>
          </a:xfrm>
          <a:prstGeom prst="rect">
            <a:avLst/>
          </a:prstGeom>
          <a:ln>
            <a:noFill/>
          </a:ln>
        </p:spPr>
      </p:pic>
      <p:pic>
        <p:nvPicPr>
          <p:cNvPr id="71" name="Picture 2" descr=""/>
          <p:cNvPicPr/>
          <p:nvPr/>
        </p:nvPicPr>
        <p:blipFill>
          <a:blip r:embed="rId3"/>
          <a:stretch/>
        </p:blipFill>
        <p:spPr>
          <a:xfrm>
            <a:off x="1450440" y="1264680"/>
            <a:ext cx="3563280" cy="2672280"/>
          </a:xfrm>
          <a:prstGeom prst="rect">
            <a:avLst/>
          </a:prstGeom>
          <a:ln>
            <a:noFill/>
          </a:ln>
        </p:spPr>
      </p:pic>
      <p:pic>
        <p:nvPicPr>
          <p:cNvPr id="72" name="Picture 2" descr=""/>
          <p:cNvPicPr/>
          <p:nvPr/>
        </p:nvPicPr>
        <p:blipFill>
          <a:blip r:embed="rId4"/>
          <a:stretch/>
        </p:blipFill>
        <p:spPr>
          <a:xfrm>
            <a:off x="5351040" y="3952080"/>
            <a:ext cx="3468960" cy="2601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