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4" r:id="rId2"/>
    <p:sldId id="267" r:id="rId3"/>
    <p:sldId id="268" r:id="rId4"/>
  </p:sldIdLst>
  <p:sldSz cx="9144000" cy="6858000" type="screen4x3"/>
  <p:notesSz cx="6858000" cy="97155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964" autoAdjust="0"/>
  </p:normalViewPr>
  <p:slideViewPr>
    <p:cSldViewPr>
      <p:cViewPr>
        <p:scale>
          <a:sx n="100" d="100"/>
          <a:sy n="100" d="100"/>
        </p:scale>
        <p:origin x="-1020" y="300"/>
      </p:cViewPr>
      <p:guideLst>
        <p:guide orient="horz" pos="2160"/>
        <p:guide pos="2880"/>
      </p:guideLst>
    </p:cSldViewPr>
  </p:slideViewPr>
  <p:notesTextViewPr>
    <p:cViewPr>
      <p:scale>
        <a:sx n="400" d="100"/>
        <a:sy n="4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7835B9-DFC7-4980-880D-5F782C12ED86}" type="datetimeFigureOut">
              <a:rPr lang="fr-FR" smtClean="0"/>
              <a:t>29/02/2016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00125" y="728663"/>
            <a:ext cx="4857750" cy="36433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614863"/>
            <a:ext cx="5486400" cy="43719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228039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9228039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9CFAAD-75D3-4252-A6AA-B0FB905EC7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3105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29/02/2016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2242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29/02/2016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1937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29/02/2016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0221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29/02/2016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0229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29/02/2016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7231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29/02/2016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7830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29/02/2016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0588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29/02/2016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9620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29/02/2016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0090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29/02/2016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7489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29/02/2016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1628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657CA-B81B-42ED-B142-8A4AADDFA1CF}" type="datetimeFigureOut">
              <a:rPr lang="fr-FR" smtClean="0"/>
              <a:t>29/02/2016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1191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Picture 8" descr="C:\Users\antoine\AppData\Local\Microsoft\Windows\Temporary Internet Files\Content.IE5\WZG8ZIPE\493px-Soccer_field_-_empty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214622" y="1041964"/>
            <a:ext cx="5064338" cy="6814076"/>
          </a:xfrm>
          <a:prstGeom prst="rect">
            <a:avLst/>
          </a:prstGeom>
          <a:solidFill>
            <a:srgbClr val="FFFF00"/>
          </a:solidFill>
          <a:ln w="3175"/>
          <a:extLst/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084937" y="5358"/>
            <a:ext cx="5015455" cy="455788"/>
          </a:xfrm>
          <a:solidFill>
            <a:srgbClr val="FFFF00"/>
          </a:solidFill>
        </p:spPr>
        <p:txBody>
          <a:bodyPr>
            <a:normAutofit lnSpcReduction="1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Thème</a:t>
            </a:r>
            <a:r>
              <a:rPr lang="fr-FR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 la séance:</a:t>
            </a:r>
          </a:p>
        </p:txBody>
      </p:sp>
      <p:sp>
        <p:nvSpPr>
          <p:cNvPr id="1033" name="ZoneTexte 1032"/>
          <p:cNvSpPr txBox="1"/>
          <p:nvPr/>
        </p:nvSpPr>
        <p:spPr>
          <a:xfrm>
            <a:off x="12034" y="5358"/>
            <a:ext cx="119569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Matériel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1437378" y="650805"/>
            <a:ext cx="308528" cy="221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20</a:t>
            </a:r>
            <a:endParaRPr lang="fr-FR" sz="800" dirty="0"/>
          </a:p>
        </p:txBody>
      </p:sp>
      <p:pic>
        <p:nvPicPr>
          <p:cNvPr id="1027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807" y="449587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0" name="Groupe 1029"/>
          <p:cNvGrpSpPr/>
          <p:nvPr/>
        </p:nvGrpSpPr>
        <p:grpSpPr>
          <a:xfrm>
            <a:off x="12034" y="370138"/>
            <a:ext cx="1661864" cy="539397"/>
            <a:chOff x="749896" y="764704"/>
            <a:chExt cx="1661864" cy="525425"/>
          </a:xfrm>
        </p:grpSpPr>
        <p:grpSp>
          <p:nvGrpSpPr>
            <p:cNvPr id="21" name="Groupe 20"/>
            <p:cNvGrpSpPr/>
            <p:nvPr/>
          </p:nvGrpSpPr>
          <p:grpSpPr>
            <a:xfrm>
              <a:off x="749896" y="764704"/>
              <a:ext cx="1661864" cy="525425"/>
              <a:chOff x="749896" y="764704"/>
              <a:chExt cx="1517848" cy="525425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749896" y="764704"/>
                <a:ext cx="1517848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8" name="Connecteur droit 7"/>
              <p:cNvCxnSpPr/>
              <p:nvPr/>
            </p:nvCxnSpPr>
            <p:spPr>
              <a:xfrm>
                <a:off x="97160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cteur droit 8"/>
              <p:cNvCxnSpPr/>
              <p:nvPr/>
            </p:nvCxnSpPr>
            <p:spPr>
              <a:xfrm>
                <a:off x="1187624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cteur droit 9"/>
              <p:cNvCxnSpPr/>
              <p:nvPr/>
            </p:nvCxnSpPr>
            <p:spPr>
              <a:xfrm>
                <a:off x="1403648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cteur droit 10"/>
              <p:cNvCxnSpPr/>
              <p:nvPr/>
            </p:nvCxnSpPr>
            <p:spPr>
              <a:xfrm>
                <a:off x="1619672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/>
              <p:cNvCxnSpPr/>
              <p:nvPr/>
            </p:nvCxnSpPr>
            <p:spPr>
              <a:xfrm>
                <a:off x="1835696" y="786073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12"/>
              <p:cNvCxnSpPr/>
              <p:nvPr/>
            </p:nvCxnSpPr>
            <p:spPr>
              <a:xfrm>
                <a:off x="205172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13"/>
              <p:cNvCxnSpPr>
                <a:stCxn id="4" idx="1"/>
                <a:endCxn id="4" idx="3"/>
              </p:cNvCxnSpPr>
              <p:nvPr/>
            </p:nvCxnSpPr>
            <p:spPr>
              <a:xfrm>
                <a:off x="749896" y="1016732"/>
                <a:ext cx="151784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ZoneTexte 25"/>
            <p:cNvSpPr txBox="1"/>
            <p:nvPr/>
          </p:nvSpPr>
          <p:spPr>
            <a:xfrm>
              <a:off x="1938719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20</a:t>
              </a:r>
              <a:endParaRPr lang="fr-FR" sz="800" dirty="0"/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1702198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</a:t>
              </a:r>
              <a:endParaRPr lang="fr-FR" sz="800" dirty="0"/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1465677" y="1053753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6</a:t>
              </a: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122915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8</a:t>
              </a: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99263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0</a:t>
              </a:r>
              <a:endParaRPr lang="fr-FR" sz="800" dirty="0"/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74989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</a:t>
              </a:r>
              <a:endParaRPr lang="fr-FR" sz="800" dirty="0"/>
            </a:p>
          </p:txBody>
        </p:sp>
      </p:grpSp>
      <p:sp>
        <p:nvSpPr>
          <p:cNvPr id="24" name="Triangle isocèle 23"/>
          <p:cNvSpPr/>
          <p:nvPr/>
        </p:nvSpPr>
        <p:spPr>
          <a:xfrm>
            <a:off x="1036342" y="392074"/>
            <a:ext cx="61491" cy="236793"/>
          </a:xfrm>
          <a:prstGeom prst="triangle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Triangle isocèle 24"/>
          <p:cNvSpPr/>
          <p:nvPr/>
        </p:nvSpPr>
        <p:spPr>
          <a:xfrm>
            <a:off x="1241525" y="497557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6732240" y="4003149"/>
            <a:ext cx="216024" cy="739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9" name="Groupe 38"/>
          <p:cNvGrpSpPr/>
          <p:nvPr/>
        </p:nvGrpSpPr>
        <p:grpSpPr>
          <a:xfrm>
            <a:off x="563302" y="391286"/>
            <a:ext cx="45719" cy="221768"/>
            <a:chOff x="1430628" y="1412776"/>
            <a:chExt cx="45719" cy="318119"/>
          </a:xfrm>
          <a:solidFill>
            <a:srgbClr val="00B0F0"/>
          </a:solidFill>
        </p:grpSpPr>
        <p:cxnSp>
          <p:nvCxnSpPr>
            <p:cNvPr id="37" name="Connecteur droit 36"/>
            <p:cNvCxnSpPr/>
            <p:nvPr/>
          </p:nvCxnSpPr>
          <p:spPr>
            <a:xfrm>
              <a:off x="1455840" y="1412776"/>
              <a:ext cx="0" cy="288032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rapèze 37"/>
            <p:cNvSpPr/>
            <p:nvPr/>
          </p:nvSpPr>
          <p:spPr>
            <a:xfrm>
              <a:off x="1430628" y="1685176"/>
              <a:ext cx="45719" cy="45719"/>
            </a:xfrm>
            <a:prstGeom prst="trapezoid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29" name="Groupe 1028"/>
          <p:cNvGrpSpPr/>
          <p:nvPr/>
        </p:nvGrpSpPr>
        <p:grpSpPr>
          <a:xfrm>
            <a:off x="33608" y="434994"/>
            <a:ext cx="208073" cy="157086"/>
            <a:chOff x="1115616" y="1466782"/>
            <a:chExt cx="231267" cy="162018"/>
          </a:xfrm>
        </p:grpSpPr>
        <p:cxnSp>
          <p:nvCxnSpPr>
            <p:cNvPr id="41" name="Connecteur droit 40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59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60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e 101"/>
          <p:cNvGrpSpPr/>
          <p:nvPr/>
        </p:nvGrpSpPr>
        <p:grpSpPr>
          <a:xfrm>
            <a:off x="320562" y="477841"/>
            <a:ext cx="92774" cy="92404"/>
            <a:chOff x="1115616" y="1466782"/>
            <a:chExt cx="231267" cy="162018"/>
          </a:xfrm>
        </p:grpSpPr>
        <p:cxnSp>
          <p:nvCxnSpPr>
            <p:cNvPr id="103" name="Connecteur droit 102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10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cteur droit 10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cteur droit 105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cteur droit 106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cteur droit 107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cteur droit 108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cteur droit 109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cteur droit 110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cteur droit 111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cteur droit 112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4" name="Rectangle 1033"/>
          <p:cNvSpPr/>
          <p:nvPr/>
        </p:nvSpPr>
        <p:spPr>
          <a:xfrm>
            <a:off x="0" y="909535"/>
            <a:ext cx="4067944" cy="884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emnt</a:t>
            </a:r>
            <a:endParaRPr lang="fr-FR" dirty="0"/>
          </a:p>
        </p:txBody>
      </p:sp>
      <p:cxnSp>
        <p:nvCxnSpPr>
          <p:cNvPr id="1036" name="Connecteur droit 1035"/>
          <p:cNvCxnSpPr/>
          <p:nvPr/>
        </p:nvCxnSpPr>
        <p:spPr>
          <a:xfrm>
            <a:off x="114694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droit 122"/>
          <p:cNvCxnSpPr/>
          <p:nvPr/>
        </p:nvCxnSpPr>
        <p:spPr>
          <a:xfrm>
            <a:off x="272288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eur droit 128"/>
          <p:cNvCxnSpPr>
            <a:stCxn id="1034" idx="3"/>
            <a:endCxn id="1034" idx="1"/>
          </p:cNvCxnSpPr>
          <p:nvPr/>
        </p:nvCxnSpPr>
        <p:spPr>
          <a:xfrm flipH="1">
            <a:off x="0" y="1351599"/>
            <a:ext cx="40679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9" name="Connecteur droit avec flèche 1048"/>
          <p:cNvCxnSpPr/>
          <p:nvPr/>
        </p:nvCxnSpPr>
        <p:spPr>
          <a:xfrm>
            <a:off x="8079400" y="4734762"/>
            <a:ext cx="23682" cy="136044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>
            <a:off x="80657" y="1162143"/>
            <a:ext cx="1059837" cy="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e 35"/>
          <p:cNvGrpSpPr/>
          <p:nvPr/>
        </p:nvGrpSpPr>
        <p:grpSpPr>
          <a:xfrm>
            <a:off x="2742766" y="1045558"/>
            <a:ext cx="1279549" cy="224489"/>
            <a:chOff x="46552" y="2768404"/>
            <a:chExt cx="1188823" cy="127985"/>
          </a:xfrm>
        </p:grpSpPr>
        <p:sp>
          <p:nvSpPr>
            <p:cNvPr id="27" name="Forme libre 26"/>
            <p:cNvSpPr/>
            <p:nvPr/>
          </p:nvSpPr>
          <p:spPr>
            <a:xfrm>
              <a:off x="46552" y="2768404"/>
              <a:ext cx="1055053" cy="127985"/>
            </a:xfrm>
            <a:custGeom>
              <a:avLst/>
              <a:gdLst>
                <a:gd name="connsiteX0" fmla="*/ 0 w 1619250"/>
                <a:gd name="connsiteY0" fmla="*/ 222446 h 255970"/>
                <a:gd name="connsiteX1" fmla="*/ 381000 w 1619250"/>
                <a:gd name="connsiteY1" fmla="*/ 3371 h 255970"/>
                <a:gd name="connsiteX2" fmla="*/ 533400 w 1619250"/>
                <a:gd name="connsiteY2" fmla="*/ 98621 h 255970"/>
                <a:gd name="connsiteX3" fmla="*/ 723900 w 1619250"/>
                <a:gd name="connsiteY3" fmla="*/ 222446 h 255970"/>
                <a:gd name="connsiteX4" fmla="*/ 1171575 w 1619250"/>
                <a:gd name="connsiteY4" fmla="*/ 31946 h 255970"/>
                <a:gd name="connsiteX5" fmla="*/ 1371600 w 1619250"/>
                <a:gd name="connsiteY5" fmla="*/ 222446 h 255970"/>
                <a:gd name="connsiteX6" fmla="*/ 1619250 w 1619250"/>
                <a:gd name="connsiteY6" fmla="*/ 251021 h 255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9250" h="255970">
                  <a:moveTo>
                    <a:pt x="0" y="222446"/>
                  </a:moveTo>
                  <a:cubicBezTo>
                    <a:pt x="146050" y="123227"/>
                    <a:pt x="292100" y="24008"/>
                    <a:pt x="381000" y="3371"/>
                  </a:cubicBezTo>
                  <a:cubicBezTo>
                    <a:pt x="469900" y="-17266"/>
                    <a:pt x="476250" y="62108"/>
                    <a:pt x="533400" y="98621"/>
                  </a:cubicBezTo>
                  <a:cubicBezTo>
                    <a:pt x="590550" y="135133"/>
                    <a:pt x="617538" y="233558"/>
                    <a:pt x="723900" y="222446"/>
                  </a:cubicBezTo>
                  <a:cubicBezTo>
                    <a:pt x="830262" y="211334"/>
                    <a:pt x="1063625" y="31946"/>
                    <a:pt x="1171575" y="31946"/>
                  </a:cubicBezTo>
                  <a:cubicBezTo>
                    <a:pt x="1279525" y="31946"/>
                    <a:pt x="1296988" y="185934"/>
                    <a:pt x="1371600" y="222446"/>
                  </a:cubicBezTo>
                  <a:cubicBezTo>
                    <a:pt x="1446212" y="258958"/>
                    <a:pt x="1589088" y="260546"/>
                    <a:pt x="1619250" y="251021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5" name="Connecteur droit avec flèche 34"/>
            <p:cNvCxnSpPr>
              <a:stCxn id="27" idx="6"/>
            </p:cNvCxnSpPr>
            <p:nvPr/>
          </p:nvCxnSpPr>
          <p:spPr>
            <a:xfrm>
              <a:off x="1101605" y="2893915"/>
              <a:ext cx="133770" cy="247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ZoneTexte 39"/>
          <p:cNvSpPr txBox="1"/>
          <p:nvPr/>
        </p:nvSpPr>
        <p:spPr>
          <a:xfrm>
            <a:off x="0" y="1436470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joueur</a:t>
            </a:r>
            <a:endParaRPr lang="fr-FR" sz="800" dirty="0"/>
          </a:p>
        </p:txBody>
      </p:sp>
      <p:sp>
        <p:nvSpPr>
          <p:cNvPr id="81" name="ZoneTexte 80"/>
          <p:cNvSpPr txBox="1"/>
          <p:nvPr/>
        </p:nvSpPr>
        <p:spPr>
          <a:xfrm>
            <a:off x="1139099" y="1454677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Ballon</a:t>
            </a:r>
            <a:endParaRPr lang="fr-FR" sz="800" dirty="0"/>
          </a:p>
        </p:txBody>
      </p:sp>
      <p:sp>
        <p:nvSpPr>
          <p:cNvPr id="82" name="ZoneTexte 81"/>
          <p:cNvSpPr txBox="1"/>
          <p:nvPr/>
        </p:nvSpPr>
        <p:spPr>
          <a:xfrm>
            <a:off x="2743224" y="1461179"/>
            <a:ext cx="1565642" cy="25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joueur/Ballon</a:t>
            </a:r>
            <a:endParaRPr lang="fr-FR" sz="800" dirty="0"/>
          </a:p>
        </p:txBody>
      </p:sp>
      <p:sp>
        <p:nvSpPr>
          <p:cNvPr id="56" name="ZoneTexte 55"/>
          <p:cNvSpPr txBox="1"/>
          <p:nvPr/>
        </p:nvSpPr>
        <p:spPr>
          <a:xfrm>
            <a:off x="4067944" y="908760"/>
            <a:ext cx="1620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On a le ballon</a:t>
            </a:r>
            <a:endParaRPr lang="fr-FR" sz="1400" dirty="0"/>
          </a:p>
        </p:txBody>
      </p:sp>
      <p:sp>
        <p:nvSpPr>
          <p:cNvPr id="88" name="ZoneTexte 87"/>
          <p:cNvSpPr txBox="1"/>
          <p:nvPr/>
        </p:nvSpPr>
        <p:spPr>
          <a:xfrm>
            <a:off x="4067944" y="1271663"/>
            <a:ext cx="1620000" cy="52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On a pas le ballon</a:t>
            </a:r>
            <a:endParaRPr lang="fr-FR" sz="1400" dirty="0"/>
          </a:p>
        </p:txBody>
      </p:sp>
      <p:sp>
        <p:nvSpPr>
          <p:cNvPr id="89" name="ZoneTexte 88"/>
          <p:cNvSpPr txBox="1"/>
          <p:nvPr/>
        </p:nvSpPr>
        <p:spPr>
          <a:xfrm>
            <a:off x="5580312" y="908759"/>
            <a:ext cx="1800000" cy="39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>
              <a:defRPr sz="1400"/>
            </a:lvl1pPr>
          </a:lstStyle>
          <a:p>
            <a:r>
              <a:rPr lang="fr-FR" dirty="0"/>
              <a:t>Conserver /Progresser</a:t>
            </a:r>
          </a:p>
        </p:txBody>
      </p:sp>
      <p:sp>
        <p:nvSpPr>
          <p:cNvPr id="90" name="ZoneTexte 89"/>
          <p:cNvSpPr txBox="1"/>
          <p:nvPr/>
        </p:nvSpPr>
        <p:spPr>
          <a:xfrm>
            <a:off x="5581676" y="1263908"/>
            <a:ext cx="1798836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S’opposer  la Progression</a:t>
            </a:r>
            <a:endParaRPr lang="fr-FR" sz="1400" dirty="0"/>
          </a:p>
        </p:txBody>
      </p:sp>
      <p:sp>
        <p:nvSpPr>
          <p:cNvPr id="91" name="ZoneTexte 90"/>
          <p:cNvSpPr txBox="1"/>
          <p:nvPr/>
        </p:nvSpPr>
        <p:spPr>
          <a:xfrm>
            <a:off x="7380512" y="908760"/>
            <a:ext cx="1800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Déséquilibrer/Finir</a:t>
            </a:r>
            <a:endParaRPr lang="fr-FR" sz="1400" dirty="0"/>
          </a:p>
        </p:txBody>
      </p:sp>
      <p:sp>
        <p:nvSpPr>
          <p:cNvPr id="92" name="ZoneTexte 91"/>
          <p:cNvSpPr txBox="1"/>
          <p:nvPr/>
        </p:nvSpPr>
        <p:spPr>
          <a:xfrm>
            <a:off x="7380512" y="1263908"/>
            <a:ext cx="1800000" cy="523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S’opposer pour Protéger son but</a:t>
            </a:r>
            <a:endParaRPr lang="fr-FR" sz="1400" dirty="0"/>
          </a:p>
        </p:txBody>
      </p:sp>
      <p:sp>
        <p:nvSpPr>
          <p:cNvPr id="96" name="Sous-titre 2"/>
          <p:cNvSpPr txBox="1">
            <a:spLocks/>
          </p:cNvSpPr>
          <p:nvPr/>
        </p:nvSpPr>
        <p:spPr>
          <a:xfrm>
            <a:off x="2420867" y="441815"/>
            <a:ext cx="6695184" cy="462249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 smtClean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Occuper l’espace en Largeur et </a:t>
            </a:r>
            <a:r>
              <a:rPr lang="fr-FR" sz="2400" b="1" dirty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Profondeur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34552" y="1916832"/>
            <a:ext cx="194516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u="sng" dirty="0" smtClean="0"/>
              <a:t>exercice</a:t>
            </a:r>
            <a:endParaRPr lang="fr-FR" b="1" u="sng" dirty="0"/>
          </a:p>
        </p:txBody>
      </p:sp>
      <p:sp>
        <p:nvSpPr>
          <p:cNvPr id="19" name="ZoneTexte 18"/>
          <p:cNvSpPr txBox="1"/>
          <p:nvPr/>
        </p:nvSpPr>
        <p:spPr>
          <a:xfrm>
            <a:off x="66621" y="2433190"/>
            <a:ext cx="2233192" cy="43396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b="1" dirty="0" smtClean="0"/>
              <a:t>Faire des groupes de quatre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b="1" u="sng" dirty="0" smtClean="0"/>
              <a:t>Zone A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Effectuer une passe dosée puis réaliser des appuis avants un seul entre les barres jaunes mais deus entre chaque puce puis tirer dans le petit but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b="1" u="sng" dirty="0"/>
              <a:t>Zone </a:t>
            </a:r>
            <a:r>
              <a:rPr lang="fr-FR" sz="1200" b="1" u="sng" dirty="0" smtClean="0"/>
              <a:t>B</a:t>
            </a:r>
            <a:endParaRPr lang="fr-FR" sz="1200" b="1" u="sng" dirty="0"/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Réaliser une course derrière les puces puis appuis remise avec les copain situé en face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b="1" u="sng" dirty="0"/>
              <a:t>Zone </a:t>
            </a:r>
            <a:r>
              <a:rPr lang="fr-FR" sz="1200" b="1" u="sng" dirty="0" smtClean="0"/>
              <a:t>C</a:t>
            </a:r>
            <a:endParaRPr lang="fr-FR" sz="1200" b="1" u="sng" dirty="0"/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Un appuis court dans chaque cerceau puis appel deux pieds pour remise de la tête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b="1" u="sng" dirty="0" smtClean="0"/>
              <a:t>Zone D</a:t>
            </a:r>
            <a:endParaRPr lang="fr-FR" sz="1200" b="1" u="sng" dirty="0"/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Trois appuis entre les barres puis appuis remise et prendre la place </a:t>
            </a:r>
            <a:endParaRPr lang="fr-FR" sz="1200" dirty="0"/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/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/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 smtClean="0"/>
          </a:p>
        </p:txBody>
      </p:sp>
      <p:sp>
        <p:nvSpPr>
          <p:cNvPr id="175" name="ZoneTexte 174"/>
          <p:cNvSpPr txBox="1"/>
          <p:nvPr/>
        </p:nvSpPr>
        <p:spPr>
          <a:xfrm>
            <a:off x="107504" y="6372036"/>
            <a:ext cx="194516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/>
              <a:t>Temps :30’ </a:t>
            </a:r>
            <a:endParaRPr lang="fr-FR" b="1" dirty="0"/>
          </a:p>
        </p:txBody>
      </p:sp>
      <p:sp>
        <p:nvSpPr>
          <p:cNvPr id="164" name="Triangle isocèle 163"/>
          <p:cNvSpPr/>
          <p:nvPr/>
        </p:nvSpPr>
        <p:spPr>
          <a:xfrm>
            <a:off x="4908052" y="-960418"/>
            <a:ext cx="144016" cy="73923"/>
          </a:xfrm>
          <a:prstGeom prst="triangle">
            <a:avLst/>
          </a:prstGeom>
          <a:solidFill>
            <a:srgbClr val="00B0F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0" name="Triangle isocèle 159"/>
          <p:cNvSpPr/>
          <p:nvPr/>
        </p:nvSpPr>
        <p:spPr>
          <a:xfrm>
            <a:off x="5327678" y="5515016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2" name="Triangle isocèle 161"/>
          <p:cNvSpPr/>
          <p:nvPr/>
        </p:nvSpPr>
        <p:spPr>
          <a:xfrm>
            <a:off x="6954005" y="6595437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5" name="Triangle isocèle 164"/>
          <p:cNvSpPr/>
          <p:nvPr/>
        </p:nvSpPr>
        <p:spPr>
          <a:xfrm>
            <a:off x="8028384" y="4005064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7" name="Triangle isocèle 166"/>
          <p:cNvSpPr/>
          <p:nvPr/>
        </p:nvSpPr>
        <p:spPr>
          <a:xfrm>
            <a:off x="8460432" y="6021288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3" name="Ellipse 192"/>
          <p:cNvSpPr/>
          <p:nvPr/>
        </p:nvSpPr>
        <p:spPr>
          <a:xfrm rot="10800000">
            <a:off x="5102790" y="5409478"/>
            <a:ext cx="132531" cy="1135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5" name="Ellipse 194"/>
          <p:cNvSpPr/>
          <p:nvPr/>
        </p:nvSpPr>
        <p:spPr>
          <a:xfrm rot="10800000">
            <a:off x="7026014" y="5401516"/>
            <a:ext cx="132531" cy="1135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8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9400" y="4603252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0" name="Ellipse 199"/>
          <p:cNvSpPr/>
          <p:nvPr/>
        </p:nvSpPr>
        <p:spPr>
          <a:xfrm rot="10800000">
            <a:off x="7458062" y="3048931"/>
            <a:ext cx="132531" cy="1135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2" name="Ellipse 201"/>
          <p:cNvSpPr/>
          <p:nvPr/>
        </p:nvSpPr>
        <p:spPr>
          <a:xfrm rot="10800000">
            <a:off x="5449145" y="3035549"/>
            <a:ext cx="132531" cy="1135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4" name="Ellipse 203"/>
          <p:cNvSpPr/>
          <p:nvPr/>
        </p:nvSpPr>
        <p:spPr>
          <a:xfrm rot="10800000">
            <a:off x="8183885" y="3985275"/>
            <a:ext cx="132531" cy="1135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6" name="Ellipse 205"/>
          <p:cNvSpPr/>
          <p:nvPr/>
        </p:nvSpPr>
        <p:spPr>
          <a:xfrm rot="10800000">
            <a:off x="5303565" y="3963571"/>
            <a:ext cx="132531" cy="1135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7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0509" y="2986878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8" name="Ellipse 207"/>
          <p:cNvSpPr/>
          <p:nvPr/>
        </p:nvSpPr>
        <p:spPr>
          <a:xfrm rot="10800000">
            <a:off x="8390448" y="4141350"/>
            <a:ext cx="132531" cy="1135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9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955180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4" name="Triangle isocèle 123"/>
          <p:cNvSpPr/>
          <p:nvPr/>
        </p:nvSpPr>
        <p:spPr>
          <a:xfrm>
            <a:off x="6084168" y="5077016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Triangle isocèle 124"/>
          <p:cNvSpPr/>
          <p:nvPr/>
        </p:nvSpPr>
        <p:spPr>
          <a:xfrm>
            <a:off x="6804248" y="5515317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Triangle isocèle 125"/>
          <p:cNvSpPr/>
          <p:nvPr/>
        </p:nvSpPr>
        <p:spPr>
          <a:xfrm>
            <a:off x="8142238" y="4435197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8" name="Ellipse 137"/>
          <p:cNvSpPr/>
          <p:nvPr/>
        </p:nvSpPr>
        <p:spPr>
          <a:xfrm rot="10800000">
            <a:off x="7058444" y="6529644"/>
            <a:ext cx="132531" cy="1135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9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6362802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0" name="Connecteur droit avec flèche 139"/>
          <p:cNvCxnSpPr/>
          <p:nvPr/>
        </p:nvCxnSpPr>
        <p:spPr>
          <a:xfrm flipH="1">
            <a:off x="8079400" y="4226768"/>
            <a:ext cx="371658" cy="174602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3" name="Groupe 132"/>
          <p:cNvGrpSpPr/>
          <p:nvPr/>
        </p:nvGrpSpPr>
        <p:grpSpPr>
          <a:xfrm>
            <a:off x="7956376" y="6519600"/>
            <a:ext cx="45719" cy="221768"/>
            <a:chOff x="1430628" y="1412776"/>
            <a:chExt cx="45719" cy="318119"/>
          </a:xfrm>
          <a:solidFill>
            <a:srgbClr val="00B0F0"/>
          </a:solidFill>
        </p:grpSpPr>
        <p:cxnSp>
          <p:nvCxnSpPr>
            <p:cNvPr id="134" name="Connecteur droit 133"/>
            <p:cNvCxnSpPr/>
            <p:nvPr/>
          </p:nvCxnSpPr>
          <p:spPr>
            <a:xfrm>
              <a:off x="1455840" y="1412776"/>
              <a:ext cx="0" cy="288032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1" name="Trapèze 140"/>
            <p:cNvSpPr/>
            <p:nvPr/>
          </p:nvSpPr>
          <p:spPr>
            <a:xfrm>
              <a:off x="1430628" y="1685176"/>
              <a:ext cx="45719" cy="45719"/>
            </a:xfrm>
            <a:prstGeom prst="trapezoid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42" name="Groupe 141"/>
          <p:cNvGrpSpPr/>
          <p:nvPr/>
        </p:nvGrpSpPr>
        <p:grpSpPr>
          <a:xfrm>
            <a:off x="8316416" y="6519600"/>
            <a:ext cx="45719" cy="221768"/>
            <a:chOff x="1430628" y="1412776"/>
            <a:chExt cx="45719" cy="318119"/>
          </a:xfrm>
          <a:solidFill>
            <a:srgbClr val="00B0F0"/>
          </a:solidFill>
        </p:grpSpPr>
        <p:cxnSp>
          <p:nvCxnSpPr>
            <p:cNvPr id="143" name="Connecteur droit 142"/>
            <p:cNvCxnSpPr/>
            <p:nvPr/>
          </p:nvCxnSpPr>
          <p:spPr>
            <a:xfrm>
              <a:off x="1455840" y="1412776"/>
              <a:ext cx="0" cy="288032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Trapèze 143"/>
            <p:cNvSpPr/>
            <p:nvPr/>
          </p:nvSpPr>
          <p:spPr>
            <a:xfrm>
              <a:off x="1430628" y="1685176"/>
              <a:ext cx="45719" cy="45719"/>
            </a:xfrm>
            <a:prstGeom prst="trapezoid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cxnSp>
        <p:nvCxnSpPr>
          <p:cNvPr id="15" name="Connecteur droit 14"/>
          <p:cNvCxnSpPr/>
          <p:nvPr/>
        </p:nvCxnSpPr>
        <p:spPr>
          <a:xfrm>
            <a:off x="8280511" y="5589240"/>
            <a:ext cx="485106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necteur droit 145"/>
          <p:cNvCxnSpPr/>
          <p:nvPr/>
        </p:nvCxnSpPr>
        <p:spPr>
          <a:xfrm>
            <a:off x="8273571" y="5445224"/>
            <a:ext cx="485106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cteur droit 146"/>
          <p:cNvCxnSpPr/>
          <p:nvPr/>
        </p:nvCxnSpPr>
        <p:spPr>
          <a:xfrm>
            <a:off x="8273571" y="4725144"/>
            <a:ext cx="485106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cteur droit 147"/>
          <p:cNvCxnSpPr/>
          <p:nvPr/>
        </p:nvCxnSpPr>
        <p:spPr>
          <a:xfrm>
            <a:off x="8263358" y="4869160"/>
            <a:ext cx="485106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Triangle isocèle 148"/>
          <p:cNvSpPr/>
          <p:nvPr/>
        </p:nvSpPr>
        <p:spPr>
          <a:xfrm>
            <a:off x="8451056" y="5812548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0" name="Triangle isocèle 149"/>
          <p:cNvSpPr/>
          <p:nvPr/>
        </p:nvSpPr>
        <p:spPr>
          <a:xfrm>
            <a:off x="8451830" y="5221916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1" name="Triangle isocèle 150"/>
          <p:cNvSpPr/>
          <p:nvPr/>
        </p:nvSpPr>
        <p:spPr>
          <a:xfrm>
            <a:off x="8442454" y="5013176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ZoneTexte 41"/>
          <p:cNvSpPr txBox="1"/>
          <p:nvPr/>
        </p:nvSpPr>
        <p:spPr>
          <a:xfrm>
            <a:off x="7113272" y="4581128"/>
            <a:ext cx="987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Zone A</a:t>
            </a:r>
            <a:endParaRPr lang="fr-FR" dirty="0"/>
          </a:p>
        </p:txBody>
      </p:sp>
      <p:sp>
        <p:nvSpPr>
          <p:cNvPr id="152" name="ZoneTexte 151"/>
          <p:cNvSpPr txBox="1"/>
          <p:nvPr/>
        </p:nvSpPr>
        <p:spPr>
          <a:xfrm>
            <a:off x="4932040" y="4592809"/>
            <a:ext cx="987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Zone B</a:t>
            </a:r>
            <a:endParaRPr lang="fr-FR" dirty="0"/>
          </a:p>
        </p:txBody>
      </p:sp>
      <p:sp>
        <p:nvSpPr>
          <p:cNvPr id="153" name="ZoneTexte 152"/>
          <p:cNvSpPr txBox="1"/>
          <p:nvPr/>
        </p:nvSpPr>
        <p:spPr>
          <a:xfrm>
            <a:off x="4932040" y="3347700"/>
            <a:ext cx="987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Zone C</a:t>
            </a:r>
            <a:endParaRPr lang="fr-FR" dirty="0"/>
          </a:p>
        </p:txBody>
      </p:sp>
      <p:sp>
        <p:nvSpPr>
          <p:cNvPr id="154" name="Triangle isocèle 153"/>
          <p:cNvSpPr/>
          <p:nvPr/>
        </p:nvSpPr>
        <p:spPr>
          <a:xfrm>
            <a:off x="5363453" y="6546074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5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3197" y="6401606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6" name="Connecteur droit avec flèche 155"/>
          <p:cNvCxnSpPr/>
          <p:nvPr/>
        </p:nvCxnSpPr>
        <p:spPr>
          <a:xfrm flipV="1">
            <a:off x="5216871" y="4962141"/>
            <a:ext cx="939305" cy="420367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necteur droit avec flèche 156"/>
          <p:cNvCxnSpPr>
            <a:endCxn id="195" idx="5"/>
          </p:cNvCxnSpPr>
          <p:nvPr/>
        </p:nvCxnSpPr>
        <p:spPr>
          <a:xfrm>
            <a:off x="6163482" y="4946452"/>
            <a:ext cx="881941" cy="471686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onnecteur droit avec flèche 157"/>
          <p:cNvCxnSpPr/>
          <p:nvPr/>
        </p:nvCxnSpPr>
        <p:spPr>
          <a:xfrm flipH="1" flipV="1">
            <a:off x="6156176" y="4777475"/>
            <a:ext cx="661854" cy="51980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necteur droit avec flèche 158"/>
          <p:cNvCxnSpPr/>
          <p:nvPr/>
        </p:nvCxnSpPr>
        <p:spPr>
          <a:xfrm flipH="1">
            <a:off x="5052068" y="4777475"/>
            <a:ext cx="1138882" cy="481402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necteur droit avec flèche 160"/>
          <p:cNvCxnSpPr/>
          <p:nvPr/>
        </p:nvCxnSpPr>
        <p:spPr>
          <a:xfrm>
            <a:off x="7146704" y="5489409"/>
            <a:ext cx="0" cy="103019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cteur droit avec flèche 162"/>
          <p:cNvCxnSpPr/>
          <p:nvPr/>
        </p:nvCxnSpPr>
        <p:spPr>
          <a:xfrm>
            <a:off x="5169055" y="5543153"/>
            <a:ext cx="0" cy="103019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necteur droit avec flèche 165"/>
          <p:cNvCxnSpPr/>
          <p:nvPr/>
        </p:nvCxnSpPr>
        <p:spPr>
          <a:xfrm flipH="1" flipV="1">
            <a:off x="5351621" y="5661248"/>
            <a:ext cx="120073" cy="80130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onnecteur droit avec flèche 167"/>
          <p:cNvCxnSpPr/>
          <p:nvPr/>
        </p:nvCxnSpPr>
        <p:spPr>
          <a:xfrm flipV="1">
            <a:off x="6948264" y="5552278"/>
            <a:ext cx="24933" cy="91027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Ellipse 168"/>
          <p:cNvSpPr/>
          <p:nvPr/>
        </p:nvSpPr>
        <p:spPr>
          <a:xfrm rot="10800000">
            <a:off x="5257639" y="6462850"/>
            <a:ext cx="132531" cy="1135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0" name="Ellipse 169"/>
          <p:cNvSpPr/>
          <p:nvPr/>
        </p:nvSpPr>
        <p:spPr>
          <a:xfrm>
            <a:off x="6444208" y="4005064"/>
            <a:ext cx="216024" cy="739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1" name="Ellipse 170"/>
          <p:cNvSpPr/>
          <p:nvPr/>
        </p:nvSpPr>
        <p:spPr>
          <a:xfrm>
            <a:off x="7020272" y="4005064"/>
            <a:ext cx="216024" cy="739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72" name="Connecteur droit 171"/>
          <p:cNvCxnSpPr/>
          <p:nvPr/>
        </p:nvCxnSpPr>
        <p:spPr>
          <a:xfrm flipV="1">
            <a:off x="5940152" y="3861048"/>
            <a:ext cx="0" cy="453021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Ellipse 173"/>
          <p:cNvSpPr/>
          <p:nvPr/>
        </p:nvSpPr>
        <p:spPr>
          <a:xfrm>
            <a:off x="7308304" y="4005064"/>
            <a:ext cx="216024" cy="739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76" name="Connecteur droit 175"/>
          <p:cNvCxnSpPr/>
          <p:nvPr/>
        </p:nvCxnSpPr>
        <p:spPr>
          <a:xfrm flipV="1">
            <a:off x="6156176" y="3861048"/>
            <a:ext cx="0" cy="453021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Ellipse 178"/>
          <p:cNvSpPr/>
          <p:nvPr/>
        </p:nvSpPr>
        <p:spPr>
          <a:xfrm>
            <a:off x="6228184" y="4003149"/>
            <a:ext cx="216024" cy="739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80" name="Connecteur droit 179"/>
          <p:cNvCxnSpPr/>
          <p:nvPr/>
        </p:nvCxnSpPr>
        <p:spPr>
          <a:xfrm flipV="1">
            <a:off x="7023298" y="2966088"/>
            <a:ext cx="0" cy="453021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Connecteur droit 180"/>
          <p:cNvCxnSpPr/>
          <p:nvPr/>
        </p:nvCxnSpPr>
        <p:spPr>
          <a:xfrm flipV="1">
            <a:off x="7239322" y="2966088"/>
            <a:ext cx="0" cy="453021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Connecteur droit 181"/>
          <p:cNvCxnSpPr/>
          <p:nvPr/>
        </p:nvCxnSpPr>
        <p:spPr>
          <a:xfrm flipV="1">
            <a:off x="6604452" y="2977336"/>
            <a:ext cx="0" cy="453021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necteur droit 182"/>
          <p:cNvCxnSpPr/>
          <p:nvPr/>
        </p:nvCxnSpPr>
        <p:spPr>
          <a:xfrm flipV="1">
            <a:off x="6820476" y="2977336"/>
            <a:ext cx="0" cy="453021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Connecteur droit 183"/>
          <p:cNvCxnSpPr/>
          <p:nvPr/>
        </p:nvCxnSpPr>
        <p:spPr>
          <a:xfrm flipV="1">
            <a:off x="6336196" y="2977336"/>
            <a:ext cx="0" cy="453021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Triangle isocèle 184"/>
          <p:cNvSpPr/>
          <p:nvPr/>
        </p:nvSpPr>
        <p:spPr>
          <a:xfrm>
            <a:off x="5615936" y="4002239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7" name="Triangle isocèle 186"/>
          <p:cNvSpPr/>
          <p:nvPr/>
        </p:nvSpPr>
        <p:spPr>
          <a:xfrm>
            <a:off x="5624443" y="3155636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6" name="ZoneTexte 195"/>
          <p:cNvSpPr txBox="1"/>
          <p:nvPr/>
        </p:nvSpPr>
        <p:spPr>
          <a:xfrm>
            <a:off x="5973610" y="2433190"/>
            <a:ext cx="987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Zone D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2110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084937" y="5358"/>
            <a:ext cx="5015455" cy="455788"/>
          </a:xfrm>
          <a:solidFill>
            <a:srgbClr val="FFFF00"/>
          </a:solidFill>
        </p:spPr>
        <p:txBody>
          <a:bodyPr>
            <a:normAutofit lnSpcReduction="1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Thème</a:t>
            </a:r>
            <a:r>
              <a:rPr lang="fr-FR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 la séance:</a:t>
            </a:r>
          </a:p>
        </p:txBody>
      </p:sp>
      <p:sp>
        <p:nvSpPr>
          <p:cNvPr id="1033" name="ZoneTexte 1032"/>
          <p:cNvSpPr txBox="1"/>
          <p:nvPr/>
        </p:nvSpPr>
        <p:spPr>
          <a:xfrm>
            <a:off x="12034" y="5358"/>
            <a:ext cx="119569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Matériel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1437378" y="650805"/>
            <a:ext cx="308528" cy="221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20</a:t>
            </a:r>
            <a:endParaRPr lang="fr-FR" sz="800" dirty="0"/>
          </a:p>
        </p:txBody>
      </p:sp>
      <p:pic>
        <p:nvPicPr>
          <p:cNvPr id="1027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807" y="449587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0" name="Groupe 1029"/>
          <p:cNvGrpSpPr/>
          <p:nvPr/>
        </p:nvGrpSpPr>
        <p:grpSpPr>
          <a:xfrm>
            <a:off x="12034" y="370138"/>
            <a:ext cx="1661864" cy="539397"/>
            <a:chOff x="749896" y="764704"/>
            <a:chExt cx="1661864" cy="525425"/>
          </a:xfrm>
        </p:grpSpPr>
        <p:grpSp>
          <p:nvGrpSpPr>
            <p:cNvPr id="21" name="Groupe 20"/>
            <p:cNvGrpSpPr/>
            <p:nvPr/>
          </p:nvGrpSpPr>
          <p:grpSpPr>
            <a:xfrm>
              <a:off x="749896" y="764704"/>
              <a:ext cx="1661864" cy="525425"/>
              <a:chOff x="749896" y="764704"/>
              <a:chExt cx="1517848" cy="525425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749896" y="764704"/>
                <a:ext cx="1517848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8" name="Connecteur droit 7"/>
              <p:cNvCxnSpPr/>
              <p:nvPr/>
            </p:nvCxnSpPr>
            <p:spPr>
              <a:xfrm>
                <a:off x="97160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cteur droit 8"/>
              <p:cNvCxnSpPr/>
              <p:nvPr/>
            </p:nvCxnSpPr>
            <p:spPr>
              <a:xfrm>
                <a:off x="1187624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cteur droit 9"/>
              <p:cNvCxnSpPr/>
              <p:nvPr/>
            </p:nvCxnSpPr>
            <p:spPr>
              <a:xfrm>
                <a:off x="1403648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cteur droit 10"/>
              <p:cNvCxnSpPr/>
              <p:nvPr/>
            </p:nvCxnSpPr>
            <p:spPr>
              <a:xfrm>
                <a:off x="1619672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/>
              <p:cNvCxnSpPr/>
              <p:nvPr/>
            </p:nvCxnSpPr>
            <p:spPr>
              <a:xfrm>
                <a:off x="1835696" y="786073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12"/>
              <p:cNvCxnSpPr/>
              <p:nvPr/>
            </p:nvCxnSpPr>
            <p:spPr>
              <a:xfrm>
                <a:off x="205172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13"/>
              <p:cNvCxnSpPr>
                <a:stCxn id="4" idx="1"/>
                <a:endCxn id="4" idx="3"/>
              </p:cNvCxnSpPr>
              <p:nvPr/>
            </p:nvCxnSpPr>
            <p:spPr>
              <a:xfrm>
                <a:off x="749896" y="1016732"/>
                <a:ext cx="151784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ZoneTexte 25"/>
            <p:cNvSpPr txBox="1"/>
            <p:nvPr/>
          </p:nvSpPr>
          <p:spPr>
            <a:xfrm>
              <a:off x="1938719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20</a:t>
              </a:r>
              <a:endParaRPr lang="fr-FR" sz="800" dirty="0"/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1702198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</a:t>
              </a:r>
              <a:endParaRPr lang="fr-FR" sz="800" dirty="0"/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1465677" y="1053753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6</a:t>
              </a: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122915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8</a:t>
              </a: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99263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0</a:t>
              </a:r>
              <a:endParaRPr lang="fr-FR" sz="800" dirty="0"/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74989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</a:t>
              </a:r>
              <a:endParaRPr lang="fr-FR" sz="800" dirty="0"/>
            </a:p>
          </p:txBody>
        </p:sp>
      </p:grpSp>
      <p:sp>
        <p:nvSpPr>
          <p:cNvPr id="24" name="Triangle isocèle 23"/>
          <p:cNvSpPr/>
          <p:nvPr/>
        </p:nvSpPr>
        <p:spPr>
          <a:xfrm>
            <a:off x="1036342" y="392074"/>
            <a:ext cx="61491" cy="236793"/>
          </a:xfrm>
          <a:prstGeom prst="triangle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Triangle isocèle 24"/>
          <p:cNvSpPr/>
          <p:nvPr/>
        </p:nvSpPr>
        <p:spPr>
          <a:xfrm>
            <a:off x="1241525" y="497557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738485" y="510470"/>
            <a:ext cx="216024" cy="739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9" name="Groupe 38"/>
          <p:cNvGrpSpPr/>
          <p:nvPr/>
        </p:nvGrpSpPr>
        <p:grpSpPr>
          <a:xfrm>
            <a:off x="563302" y="391286"/>
            <a:ext cx="45719" cy="221768"/>
            <a:chOff x="1430628" y="1412776"/>
            <a:chExt cx="45719" cy="318119"/>
          </a:xfrm>
          <a:solidFill>
            <a:srgbClr val="00B0F0"/>
          </a:solidFill>
        </p:grpSpPr>
        <p:cxnSp>
          <p:nvCxnSpPr>
            <p:cNvPr id="37" name="Connecteur droit 36"/>
            <p:cNvCxnSpPr/>
            <p:nvPr/>
          </p:nvCxnSpPr>
          <p:spPr>
            <a:xfrm>
              <a:off x="1455840" y="1412776"/>
              <a:ext cx="0" cy="288032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rapèze 37"/>
            <p:cNvSpPr/>
            <p:nvPr/>
          </p:nvSpPr>
          <p:spPr>
            <a:xfrm>
              <a:off x="1430628" y="1685176"/>
              <a:ext cx="45719" cy="45719"/>
            </a:xfrm>
            <a:prstGeom prst="trapezoid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29" name="Groupe 1028"/>
          <p:cNvGrpSpPr/>
          <p:nvPr/>
        </p:nvGrpSpPr>
        <p:grpSpPr>
          <a:xfrm>
            <a:off x="33608" y="434994"/>
            <a:ext cx="208073" cy="157086"/>
            <a:chOff x="1115616" y="1466782"/>
            <a:chExt cx="231267" cy="162018"/>
          </a:xfrm>
        </p:grpSpPr>
        <p:cxnSp>
          <p:nvCxnSpPr>
            <p:cNvPr id="41" name="Connecteur droit 40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59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60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e 101"/>
          <p:cNvGrpSpPr/>
          <p:nvPr/>
        </p:nvGrpSpPr>
        <p:grpSpPr>
          <a:xfrm>
            <a:off x="320562" y="477841"/>
            <a:ext cx="92774" cy="92404"/>
            <a:chOff x="1115616" y="1466782"/>
            <a:chExt cx="231267" cy="162018"/>
          </a:xfrm>
        </p:grpSpPr>
        <p:cxnSp>
          <p:nvCxnSpPr>
            <p:cNvPr id="103" name="Connecteur droit 102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10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cteur droit 10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cteur droit 105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cteur droit 106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cteur droit 107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cteur droit 108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cteur droit 109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cteur droit 110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cteur droit 111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cteur droit 112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4" name="Rectangle 1033"/>
          <p:cNvSpPr/>
          <p:nvPr/>
        </p:nvSpPr>
        <p:spPr>
          <a:xfrm>
            <a:off x="0" y="909535"/>
            <a:ext cx="4067944" cy="884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36" name="Connecteur droit 1035"/>
          <p:cNvCxnSpPr/>
          <p:nvPr/>
        </p:nvCxnSpPr>
        <p:spPr>
          <a:xfrm>
            <a:off x="114694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droit 122"/>
          <p:cNvCxnSpPr/>
          <p:nvPr/>
        </p:nvCxnSpPr>
        <p:spPr>
          <a:xfrm>
            <a:off x="272288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eur droit 128"/>
          <p:cNvCxnSpPr>
            <a:stCxn id="1034" idx="3"/>
            <a:endCxn id="1034" idx="1"/>
          </p:cNvCxnSpPr>
          <p:nvPr/>
        </p:nvCxnSpPr>
        <p:spPr>
          <a:xfrm flipH="1">
            <a:off x="0" y="1351599"/>
            <a:ext cx="40679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9" name="Connecteur droit avec flèche 1048"/>
          <p:cNvCxnSpPr/>
          <p:nvPr/>
        </p:nvCxnSpPr>
        <p:spPr>
          <a:xfrm>
            <a:off x="1253816" y="1162143"/>
            <a:ext cx="1194999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>
            <a:off x="80657" y="1162143"/>
            <a:ext cx="1059837" cy="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e 35"/>
          <p:cNvGrpSpPr/>
          <p:nvPr/>
        </p:nvGrpSpPr>
        <p:grpSpPr>
          <a:xfrm>
            <a:off x="2742766" y="1045558"/>
            <a:ext cx="1279549" cy="224489"/>
            <a:chOff x="46552" y="2768404"/>
            <a:chExt cx="1188823" cy="127985"/>
          </a:xfrm>
        </p:grpSpPr>
        <p:sp>
          <p:nvSpPr>
            <p:cNvPr id="27" name="Forme libre 26"/>
            <p:cNvSpPr/>
            <p:nvPr/>
          </p:nvSpPr>
          <p:spPr>
            <a:xfrm>
              <a:off x="46552" y="2768404"/>
              <a:ext cx="1055053" cy="127985"/>
            </a:xfrm>
            <a:custGeom>
              <a:avLst/>
              <a:gdLst>
                <a:gd name="connsiteX0" fmla="*/ 0 w 1619250"/>
                <a:gd name="connsiteY0" fmla="*/ 222446 h 255970"/>
                <a:gd name="connsiteX1" fmla="*/ 381000 w 1619250"/>
                <a:gd name="connsiteY1" fmla="*/ 3371 h 255970"/>
                <a:gd name="connsiteX2" fmla="*/ 533400 w 1619250"/>
                <a:gd name="connsiteY2" fmla="*/ 98621 h 255970"/>
                <a:gd name="connsiteX3" fmla="*/ 723900 w 1619250"/>
                <a:gd name="connsiteY3" fmla="*/ 222446 h 255970"/>
                <a:gd name="connsiteX4" fmla="*/ 1171575 w 1619250"/>
                <a:gd name="connsiteY4" fmla="*/ 31946 h 255970"/>
                <a:gd name="connsiteX5" fmla="*/ 1371600 w 1619250"/>
                <a:gd name="connsiteY5" fmla="*/ 222446 h 255970"/>
                <a:gd name="connsiteX6" fmla="*/ 1619250 w 1619250"/>
                <a:gd name="connsiteY6" fmla="*/ 251021 h 255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9250" h="255970">
                  <a:moveTo>
                    <a:pt x="0" y="222446"/>
                  </a:moveTo>
                  <a:cubicBezTo>
                    <a:pt x="146050" y="123227"/>
                    <a:pt x="292100" y="24008"/>
                    <a:pt x="381000" y="3371"/>
                  </a:cubicBezTo>
                  <a:cubicBezTo>
                    <a:pt x="469900" y="-17266"/>
                    <a:pt x="476250" y="62108"/>
                    <a:pt x="533400" y="98621"/>
                  </a:cubicBezTo>
                  <a:cubicBezTo>
                    <a:pt x="590550" y="135133"/>
                    <a:pt x="617538" y="233558"/>
                    <a:pt x="723900" y="222446"/>
                  </a:cubicBezTo>
                  <a:cubicBezTo>
                    <a:pt x="830262" y="211334"/>
                    <a:pt x="1063625" y="31946"/>
                    <a:pt x="1171575" y="31946"/>
                  </a:cubicBezTo>
                  <a:cubicBezTo>
                    <a:pt x="1279525" y="31946"/>
                    <a:pt x="1296988" y="185934"/>
                    <a:pt x="1371600" y="222446"/>
                  </a:cubicBezTo>
                  <a:cubicBezTo>
                    <a:pt x="1446212" y="258958"/>
                    <a:pt x="1589088" y="260546"/>
                    <a:pt x="1619250" y="251021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5" name="Connecteur droit avec flèche 34"/>
            <p:cNvCxnSpPr>
              <a:stCxn id="27" idx="6"/>
            </p:cNvCxnSpPr>
            <p:nvPr/>
          </p:nvCxnSpPr>
          <p:spPr>
            <a:xfrm>
              <a:off x="1101605" y="2893915"/>
              <a:ext cx="133770" cy="247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ZoneTexte 39"/>
          <p:cNvSpPr txBox="1"/>
          <p:nvPr/>
        </p:nvSpPr>
        <p:spPr>
          <a:xfrm>
            <a:off x="0" y="1436470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joueur</a:t>
            </a:r>
            <a:endParaRPr lang="fr-FR" sz="800" dirty="0"/>
          </a:p>
        </p:txBody>
      </p:sp>
      <p:sp>
        <p:nvSpPr>
          <p:cNvPr id="81" name="ZoneTexte 80"/>
          <p:cNvSpPr txBox="1"/>
          <p:nvPr/>
        </p:nvSpPr>
        <p:spPr>
          <a:xfrm>
            <a:off x="1139099" y="1454677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Ballon</a:t>
            </a:r>
            <a:endParaRPr lang="fr-FR" sz="800" dirty="0"/>
          </a:p>
        </p:txBody>
      </p:sp>
      <p:sp>
        <p:nvSpPr>
          <p:cNvPr id="82" name="ZoneTexte 81"/>
          <p:cNvSpPr txBox="1"/>
          <p:nvPr/>
        </p:nvSpPr>
        <p:spPr>
          <a:xfrm>
            <a:off x="2743224" y="1461179"/>
            <a:ext cx="1565642" cy="25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joueur/Ballon</a:t>
            </a:r>
            <a:endParaRPr lang="fr-FR" sz="800" dirty="0"/>
          </a:p>
        </p:txBody>
      </p:sp>
      <p:sp>
        <p:nvSpPr>
          <p:cNvPr id="56" name="ZoneTexte 55"/>
          <p:cNvSpPr txBox="1"/>
          <p:nvPr/>
        </p:nvSpPr>
        <p:spPr>
          <a:xfrm>
            <a:off x="4067944" y="908760"/>
            <a:ext cx="162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On a le ballon</a:t>
            </a:r>
            <a:endParaRPr lang="fr-FR" sz="1400" dirty="0"/>
          </a:p>
        </p:txBody>
      </p:sp>
      <p:sp>
        <p:nvSpPr>
          <p:cNvPr id="88" name="ZoneTexte 87"/>
          <p:cNvSpPr txBox="1"/>
          <p:nvPr/>
        </p:nvSpPr>
        <p:spPr>
          <a:xfrm>
            <a:off x="4067944" y="1271663"/>
            <a:ext cx="1620000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On a pas le ballon</a:t>
            </a:r>
            <a:endParaRPr lang="fr-FR" sz="1400" dirty="0"/>
          </a:p>
        </p:txBody>
      </p:sp>
      <p:sp>
        <p:nvSpPr>
          <p:cNvPr id="89" name="ZoneTexte 88"/>
          <p:cNvSpPr txBox="1"/>
          <p:nvPr/>
        </p:nvSpPr>
        <p:spPr>
          <a:xfrm>
            <a:off x="5580312" y="908760"/>
            <a:ext cx="1800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Conserver /Progresser</a:t>
            </a:r>
            <a:endParaRPr lang="fr-FR" sz="1400" dirty="0"/>
          </a:p>
        </p:txBody>
      </p:sp>
      <p:sp>
        <p:nvSpPr>
          <p:cNvPr id="90" name="ZoneTexte 89"/>
          <p:cNvSpPr txBox="1"/>
          <p:nvPr/>
        </p:nvSpPr>
        <p:spPr>
          <a:xfrm>
            <a:off x="5581676" y="1263908"/>
            <a:ext cx="1798836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S’opposer  la Progression</a:t>
            </a:r>
            <a:endParaRPr lang="fr-FR" sz="1400" dirty="0"/>
          </a:p>
        </p:txBody>
      </p:sp>
      <p:sp>
        <p:nvSpPr>
          <p:cNvPr id="91" name="ZoneTexte 90"/>
          <p:cNvSpPr txBox="1"/>
          <p:nvPr/>
        </p:nvSpPr>
        <p:spPr>
          <a:xfrm>
            <a:off x="7380512" y="908760"/>
            <a:ext cx="1800000" cy="360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Déséquilibrer/Finir</a:t>
            </a:r>
            <a:endParaRPr lang="fr-FR" sz="1400" dirty="0"/>
          </a:p>
        </p:txBody>
      </p:sp>
      <p:sp>
        <p:nvSpPr>
          <p:cNvPr id="92" name="ZoneTexte 91"/>
          <p:cNvSpPr txBox="1"/>
          <p:nvPr/>
        </p:nvSpPr>
        <p:spPr>
          <a:xfrm>
            <a:off x="7380512" y="1263908"/>
            <a:ext cx="180000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S’opposer pour Protéger son but</a:t>
            </a:r>
            <a:endParaRPr lang="fr-FR" sz="1400" dirty="0"/>
          </a:p>
        </p:txBody>
      </p:sp>
      <p:sp>
        <p:nvSpPr>
          <p:cNvPr id="96" name="Sous-titre 2"/>
          <p:cNvSpPr txBox="1">
            <a:spLocks/>
          </p:cNvSpPr>
          <p:nvPr/>
        </p:nvSpPr>
        <p:spPr>
          <a:xfrm>
            <a:off x="2420867" y="441815"/>
            <a:ext cx="6695184" cy="462249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 smtClean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Occuper l’espace en Largeur et </a:t>
            </a:r>
            <a:r>
              <a:rPr lang="fr-FR" sz="2400" b="1" dirty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Profondeur</a:t>
            </a:r>
          </a:p>
        </p:txBody>
      </p:sp>
      <p:pic>
        <p:nvPicPr>
          <p:cNvPr id="116" name="Picture 8" descr="C:\Users\antoine\AppData\Local\Microsoft\Windows\Temporary Internet Files\Content.IE5\WZG8ZIPE\493px-Soccer_field_-_empty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176844" y="950277"/>
            <a:ext cx="5064338" cy="681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ZoneTexte 17"/>
          <p:cNvSpPr txBox="1"/>
          <p:nvPr/>
        </p:nvSpPr>
        <p:spPr>
          <a:xfrm>
            <a:off x="34552" y="1916832"/>
            <a:ext cx="194516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u="sng" dirty="0" smtClean="0"/>
              <a:t>Jeu</a:t>
            </a:r>
            <a:endParaRPr lang="fr-FR" b="1" u="sng" dirty="0"/>
          </a:p>
        </p:txBody>
      </p:sp>
      <p:sp>
        <p:nvSpPr>
          <p:cNvPr id="19" name="ZoneTexte 18"/>
          <p:cNvSpPr txBox="1"/>
          <p:nvPr/>
        </p:nvSpPr>
        <p:spPr>
          <a:xfrm>
            <a:off x="37641" y="2426675"/>
            <a:ext cx="2233192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200" b="1" u="sng" dirty="0" smtClean="0"/>
              <a:t>Consignes: </a:t>
            </a:r>
          </a:p>
          <a:p>
            <a:r>
              <a:rPr lang="fr-FR" sz="1200" b="1" u="sng" dirty="0" smtClean="0"/>
              <a:t>Faire </a:t>
            </a:r>
            <a:r>
              <a:rPr lang="fr-FR" sz="1200" b="1" u="sng" dirty="0" smtClean="0"/>
              <a:t>deux</a:t>
            </a:r>
            <a:r>
              <a:rPr lang="fr-FR" sz="1200" b="1" u="sng" dirty="0" smtClean="0"/>
              <a:t> </a:t>
            </a:r>
            <a:r>
              <a:rPr lang="fr-FR" sz="1200" b="1" u="sng" dirty="0" smtClean="0"/>
              <a:t>groupes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Bien occuper les zones et se démarquer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Match sur tout le terrain 8 contre 8 suivant le </a:t>
            </a:r>
            <a:r>
              <a:rPr lang="fr-FR" sz="1200" dirty="0" err="1" smtClean="0"/>
              <a:t>nbr</a:t>
            </a:r>
            <a:r>
              <a:rPr lang="fr-FR" sz="1200" dirty="0" smtClean="0"/>
              <a:t> total de </a:t>
            </a:r>
            <a:r>
              <a:rPr lang="fr-FR" sz="1200" dirty="0" smtClean="0"/>
              <a:t>joueurs avec deux ballons en jeu </a:t>
            </a:r>
            <a:endParaRPr lang="fr-FR" sz="1200" dirty="0" smtClean="0"/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Donner des consignes comme le </a:t>
            </a:r>
            <a:r>
              <a:rPr lang="fr-FR" sz="1200" dirty="0" err="1" smtClean="0"/>
              <a:t>nbr</a:t>
            </a:r>
            <a:r>
              <a:rPr lang="fr-FR" sz="1200" dirty="0" smtClean="0"/>
              <a:t> de touches …..</a:t>
            </a:r>
            <a:endParaRPr lang="fr-FR" sz="1200" dirty="0"/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 smtClean="0"/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 smtClean="0"/>
          </a:p>
        </p:txBody>
      </p:sp>
      <p:sp>
        <p:nvSpPr>
          <p:cNvPr id="175" name="ZoneTexte 174"/>
          <p:cNvSpPr txBox="1"/>
          <p:nvPr/>
        </p:nvSpPr>
        <p:spPr>
          <a:xfrm>
            <a:off x="107504" y="5795972"/>
            <a:ext cx="194516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/>
              <a:t>Temps </a:t>
            </a:r>
            <a:r>
              <a:rPr lang="fr-FR" b="1" dirty="0" smtClean="0"/>
              <a:t>:20</a:t>
            </a:r>
            <a:r>
              <a:rPr lang="fr-FR" b="1" dirty="0" smtClean="0"/>
              <a:t>’ </a:t>
            </a:r>
            <a:endParaRPr lang="fr-FR" b="1" dirty="0"/>
          </a:p>
        </p:txBody>
      </p:sp>
      <p:sp>
        <p:nvSpPr>
          <p:cNvPr id="220" name="Ellipse 219"/>
          <p:cNvSpPr/>
          <p:nvPr/>
        </p:nvSpPr>
        <p:spPr>
          <a:xfrm rot="10800000" flipV="1">
            <a:off x="4223445" y="335699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1" name="Ellipse 220"/>
          <p:cNvSpPr/>
          <p:nvPr/>
        </p:nvSpPr>
        <p:spPr>
          <a:xfrm rot="10800000" flipV="1">
            <a:off x="5764682" y="3068960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2" name="Ellipse 221"/>
          <p:cNvSpPr/>
          <p:nvPr/>
        </p:nvSpPr>
        <p:spPr>
          <a:xfrm rot="10800000" flipV="1">
            <a:off x="3685262" y="4220974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3" name="Ellipse 222"/>
          <p:cNvSpPr/>
          <p:nvPr/>
        </p:nvSpPr>
        <p:spPr>
          <a:xfrm rot="10800000" flipV="1">
            <a:off x="5231557" y="4186871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4" name="Ellipse 223"/>
          <p:cNvSpPr/>
          <p:nvPr/>
        </p:nvSpPr>
        <p:spPr>
          <a:xfrm rot="10800000" flipV="1">
            <a:off x="5447581" y="6131086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5" name="Ellipse 224"/>
          <p:cNvSpPr/>
          <p:nvPr/>
        </p:nvSpPr>
        <p:spPr>
          <a:xfrm rot="10800000" flipV="1">
            <a:off x="7512047" y="2421067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7" name="Ellipse 226"/>
          <p:cNvSpPr/>
          <p:nvPr/>
        </p:nvSpPr>
        <p:spPr>
          <a:xfrm rot="10800000" flipV="1">
            <a:off x="6516217" y="4114863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9" name="Ellipse 228"/>
          <p:cNvSpPr/>
          <p:nvPr/>
        </p:nvSpPr>
        <p:spPr>
          <a:xfrm rot="10800000" flipV="1">
            <a:off x="3779912" y="6131086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0" name="Ellipse 229"/>
          <p:cNvSpPr/>
          <p:nvPr/>
        </p:nvSpPr>
        <p:spPr>
          <a:xfrm rot="10800000" flipV="1">
            <a:off x="3131841" y="2242654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2" name="Ellipse 231"/>
          <p:cNvSpPr/>
          <p:nvPr/>
        </p:nvSpPr>
        <p:spPr>
          <a:xfrm rot="10800000" flipV="1">
            <a:off x="7380313" y="3645024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3" name="Ellipse 232"/>
          <p:cNvSpPr/>
          <p:nvPr/>
        </p:nvSpPr>
        <p:spPr>
          <a:xfrm rot="10800000" flipV="1">
            <a:off x="8532440" y="4241877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4" name="Ellipse 233"/>
          <p:cNvSpPr/>
          <p:nvPr/>
        </p:nvSpPr>
        <p:spPr>
          <a:xfrm rot="10800000" flipV="1">
            <a:off x="5872097" y="5266990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5" name="Ellipse 234"/>
          <p:cNvSpPr/>
          <p:nvPr/>
        </p:nvSpPr>
        <p:spPr>
          <a:xfrm rot="10800000" flipV="1">
            <a:off x="7578314" y="4491116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6" name="Ellipse 235"/>
          <p:cNvSpPr/>
          <p:nvPr/>
        </p:nvSpPr>
        <p:spPr>
          <a:xfrm rot="10800000" flipV="1">
            <a:off x="7890110" y="5933706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7" name="Ellipse 236"/>
          <p:cNvSpPr/>
          <p:nvPr/>
        </p:nvSpPr>
        <p:spPr>
          <a:xfrm rot="10800000" flipV="1">
            <a:off x="2722883" y="4251090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38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9148" y="4077072"/>
            <a:ext cx="175853" cy="1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39" name="Connecteur droit avec flèche 238"/>
          <p:cNvCxnSpPr/>
          <p:nvPr/>
        </p:nvCxnSpPr>
        <p:spPr>
          <a:xfrm flipV="1">
            <a:off x="2877074" y="2398419"/>
            <a:ext cx="280428" cy="171644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Ellipse 92"/>
          <p:cNvSpPr/>
          <p:nvPr/>
        </p:nvSpPr>
        <p:spPr>
          <a:xfrm rot="10800000" flipV="1">
            <a:off x="4295453" y="5013176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0" name="Connecteur droit avec flèche 99"/>
          <p:cNvCxnSpPr/>
          <p:nvPr/>
        </p:nvCxnSpPr>
        <p:spPr>
          <a:xfrm flipV="1">
            <a:off x="5297822" y="2398419"/>
            <a:ext cx="216024" cy="1769556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cteur droit avec flèche 118"/>
          <p:cNvCxnSpPr/>
          <p:nvPr/>
        </p:nvCxnSpPr>
        <p:spPr>
          <a:xfrm flipH="1" flipV="1">
            <a:off x="5364088" y="4327200"/>
            <a:ext cx="149758" cy="1803886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7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636" y="4131088"/>
            <a:ext cx="175853" cy="1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8" name="Connecteur droit avec flèche 97"/>
          <p:cNvCxnSpPr/>
          <p:nvPr/>
        </p:nvCxnSpPr>
        <p:spPr>
          <a:xfrm flipH="1">
            <a:off x="7956375" y="4327200"/>
            <a:ext cx="576065" cy="146877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533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084937" y="5358"/>
            <a:ext cx="5015455" cy="455788"/>
          </a:xfrm>
          <a:solidFill>
            <a:srgbClr val="FFFF00"/>
          </a:solidFill>
        </p:spPr>
        <p:txBody>
          <a:bodyPr>
            <a:normAutofit lnSpcReduction="1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Thème</a:t>
            </a:r>
            <a:r>
              <a:rPr lang="fr-FR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 la séance:</a:t>
            </a:r>
          </a:p>
        </p:txBody>
      </p:sp>
      <p:sp>
        <p:nvSpPr>
          <p:cNvPr id="1033" name="ZoneTexte 1032"/>
          <p:cNvSpPr txBox="1"/>
          <p:nvPr/>
        </p:nvSpPr>
        <p:spPr>
          <a:xfrm>
            <a:off x="12034" y="5358"/>
            <a:ext cx="119569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Matériel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1437378" y="650805"/>
            <a:ext cx="308528" cy="221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20</a:t>
            </a:r>
            <a:endParaRPr lang="fr-FR" sz="800" dirty="0"/>
          </a:p>
        </p:txBody>
      </p:sp>
      <p:pic>
        <p:nvPicPr>
          <p:cNvPr id="1027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807" y="449587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0" name="Groupe 1029"/>
          <p:cNvGrpSpPr/>
          <p:nvPr/>
        </p:nvGrpSpPr>
        <p:grpSpPr>
          <a:xfrm>
            <a:off x="12034" y="370138"/>
            <a:ext cx="1661864" cy="539397"/>
            <a:chOff x="749896" y="764704"/>
            <a:chExt cx="1661864" cy="525425"/>
          </a:xfrm>
        </p:grpSpPr>
        <p:grpSp>
          <p:nvGrpSpPr>
            <p:cNvPr id="21" name="Groupe 20"/>
            <p:cNvGrpSpPr/>
            <p:nvPr/>
          </p:nvGrpSpPr>
          <p:grpSpPr>
            <a:xfrm>
              <a:off x="749896" y="764704"/>
              <a:ext cx="1661864" cy="525425"/>
              <a:chOff x="749896" y="764704"/>
              <a:chExt cx="1517848" cy="525425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749896" y="764704"/>
                <a:ext cx="1517848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8" name="Connecteur droit 7"/>
              <p:cNvCxnSpPr/>
              <p:nvPr/>
            </p:nvCxnSpPr>
            <p:spPr>
              <a:xfrm>
                <a:off x="97160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cteur droit 8"/>
              <p:cNvCxnSpPr/>
              <p:nvPr/>
            </p:nvCxnSpPr>
            <p:spPr>
              <a:xfrm>
                <a:off x="1187624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cteur droit 9"/>
              <p:cNvCxnSpPr/>
              <p:nvPr/>
            </p:nvCxnSpPr>
            <p:spPr>
              <a:xfrm>
                <a:off x="1403648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cteur droit 10"/>
              <p:cNvCxnSpPr/>
              <p:nvPr/>
            </p:nvCxnSpPr>
            <p:spPr>
              <a:xfrm>
                <a:off x="1619672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/>
              <p:cNvCxnSpPr/>
              <p:nvPr/>
            </p:nvCxnSpPr>
            <p:spPr>
              <a:xfrm>
                <a:off x="1835696" y="786073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12"/>
              <p:cNvCxnSpPr/>
              <p:nvPr/>
            </p:nvCxnSpPr>
            <p:spPr>
              <a:xfrm>
                <a:off x="205172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13"/>
              <p:cNvCxnSpPr>
                <a:stCxn id="4" idx="1"/>
                <a:endCxn id="4" idx="3"/>
              </p:cNvCxnSpPr>
              <p:nvPr/>
            </p:nvCxnSpPr>
            <p:spPr>
              <a:xfrm>
                <a:off x="749896" y="1016732"/>
                <a:ext cx="151784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ZoneTexte 25"/>
            <p:cNvSpPr txBox="1"/>
            <p:nvPr/>
          </p:nvSpPr>
          <p:spPr>
            <a:xfrm>
              <a:off x="1938719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20</a:t>
              </a:r>
              <a:endParaRPr lang="fr-FR" sz="800" dirty="0"/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1702198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</a:t>
              </a:r>
              <a:endParaRPr lang="fr-FR" sz="800" dirty="0"/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1465677" y="1053753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6</a:t>
              </a: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122915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8</a:t>
              </a: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99263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0</a:t>
              </a:r>
              <a:endParaRPr lang="fr-FR" sz="800" dirty="0"/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74989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</a:t>
              </a:r>
              <a:endParaRPr lang="fr-FR" sz="800" dirty="0"/>
            </a:p>
          </p:txBody>
        </p:sp>
      </p:grpSp>
      <p:sp>
        <p:nvSpPr>
          <p:cNvPr id="24" name="Triangle isocèle 23"/>
          <p:cNvSpPr/>
          <p:nvPr/>
        </p:nvSpPr>
        <p:spPr>
          <a:xfrm>
            <a:off x="1036342" y="392074"/>
            <a:ext cx="61491" cy="236793"/>
          </a:xfrm>
          <a:prstGeom prst="triangle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Triangle isocèle 24"/>
          <p:cNvSpPr/>
          <p:nvPr/>
        </p:nvSpPr>
        <p:spPr>
          <a:xfrm>
            <a:off x="1241525" y="497557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738485" y="510470"/>
            <a:ext cx="216024" cy="739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9" name="Groupe 38"/>
          <p:cNvGrpSpPr/>
          <p:nvPr/>
        </p:nvGrpSpPr>
        <p:grpSpPr>
          <a:xfrm>
            <a:off x="563302" y="391286"/>
            <a:ext cx="45719" cy="221768"/>
            <a:chOff x="1430628" y="1412776"/>
            <a:chExt cx="45719" cy="318119"/>
          </a:xfrm>
          <a:solidFill>
            <a:srgbClr val="00B0F0"/>
          </a:solidFill>
        </p:grpSpPr>
        <p:cxnSp>
          <p:nvCxnSpPr>
            <p:cNvPr id="37" name="Connecteur droit 36"/>
            <p:cNvCxnSpPr/>
            <p:nvPr/>
          </p:nvCxnSpPr>
          <p:spPr>
            <a:xfrm>
              <a:off x="1455840" y="1412776"/>
              <a:ext cx="0" cy="288032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rapèze 37"/>
            <p:cNvSpPr/>
            <p:nvPr/>
          </p:nvSpPr>
          <p:spPr>
            <a:xfrm>
              <a:off x="1430628" y="1685176"/>
              <a:ext cx="45719" cy="45719"/>
            </a:xfrm>
            <a:prstGeom prst="trapezoid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29" name="Groupe 1028"/>
          <p:cNvGrpSpPr/>
          <p:nvPr/>
        </p:nvGrpSpPr>
        <p:grpSpPr>
          <a:xfrm>
            <a:off x="33608" y="434994"/>
            <a:ext cx="208073" cy="157086"/>
            <a:chOff x="1115616" y="1466782"/>
            <a:chExt cx="231267" cy="162018"/>
          </a:xfrm>
        </p:grpSpPr>
        <p:cxnSp>
          <p:nvCxnSpPr>
            <p:cNvPr id="41" name="Connecteur droit 40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59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60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e 101"/>
          <p:cNvGrpSpPr/>
          <p:nvPr/>
        </p:nvGrpSpPr>
        <p:grpSpPr>
          <a:xfrm>
            <a:off x="320562" y="477841"/>
            <a:ext cx="92774" cy="92404"/>
            <a:chOff x="1115616" y="1466782"/>
            <a:chExt cx="231267" cy="162018"/>
          </a:xfrm>
        </p:grpSpPr>
        <p:cxnSp>
          <p:nvCxnSpPr>
            <p:cNvPr id="103" name="Connecteur droit 102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10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cteur droit 10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cteur droit 105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cteur droit 106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cteur droit 107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cteur droit 108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cteur droit 109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cteur droit 110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cteur droit 111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cteur droit 112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4" name="Rectangle 1033"/>
          <p:cNvSpPr/>
          <p:nvPr/>
        </p:nvSpPr>
        <p:spPr>
          <a:xfrm>
            <a:off x="0" y="909535"/>
            <a:ext cx="4067944" cy="884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36" name="Connecteur droit 1035"/>
          <p:cNvCxnSpPr/>
          <p:nvPr/>
        </p:nvCxnSpPr>
        <p:spPr>
          <a:xfrm>
            <a:off x="114694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droit 122"/>
          <p:cNvCxnSpPr/>
          <p:nvPr/>
        </p:nvCxnSpPr>
        <p:spPr>
          <a:xfrm>
            <a:off x="272288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eur droit 128"/>
          <p:cNvCxnSpPr>
            <a:stCxn id="1034" idx="3"/>
            <a:endCxn id="1034" idx="1"/>
          </p:cNvCxnSpPr>
          <p:nvPr/>
        </p:nvCxnSpPr>
        <p:spPr>
          <a:xfrm flipH="1">
            <a:off x="0" y="1351599"/>
            <a:ext cx="40679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9" name="Connecteur droit avec flèche 1048"/>
          <p:cNvCxnSpPr/>
          <p:nvPr/>
        </p:nvCxnSpPr>
        <p:spPr>
          <a:xfrm>
            <a:off x="1253816" y="1162143"/>
            <a:ext cx="1194999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>
            <a:off x="80657" y="1162143"/>
            <a:ext cx="1059837" cy="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e 35"/>
          <p:cNvGrpSpPr/>
          <p:nvPr/>
        </p:nvGrpSpPr>
        <p:grpSpPr>
          <a:xfrm>
            <a:off x="2742766" y="1045558"/>
            <a:ext cx="1279549" cy="224489"/>
            <a:chOff x="46552" y="2768404"/>
            <a:chExt cx="1188823" cy="127985"/>
          </a:xfrm>
        </p:grpSpPr>
        <p:sp>
          <p:nvSpPr>
            <p:cNvPr id="27" name="Forme libre 26"/>
            <p:cNvSpPr/>
            <p:nvPr/>
          </p:nvSpPr>
          <p:spPr>
            <a:xfrm>
              <a:off x="46552" y="2768404"/>
              <a:ext cx="1055053" cy="127985"/>
            </a:xfrm>
            <a:custGeom>
              <a:avLst/>
              <a:gdLst>
                <a:gd name="connsiteX0" fmla="*/ 0 w 1619250"/>
                <a:gd name="connsiteY0" fmla="*/ 222446 h 255970"/>
                <a:gd name="connsiteX1" fmla="*/ 381000 w 1619250"/>
                <a:gd name="connsiteY1" fmla="*/ 3371 h 255970"/>
                <a:gd name="connsiteX2" fmla="*/ 533400 w 1619250"/>
                <a:gd name="connsiteY2" fmla="*/ 98621 h 255970"/>
                <a:gd name="connsiteX3" fmla="*/ 723900 w 1619250"/>
                <a:gd name="connsiteY3" fmla="*/ 222446 h 255970"/>
                <a:gd name="connsiteX4" fmla="*/ 1171575 w 1619250"/>
                <a:gd name="connsiteY4" fmla="*/ 31946 h 255970"/>
                <a:gd name="connsiteX5" fmla="*/ 1371600 w 1619250"/>
                <a:gd name="connsiteY5" fmla="*/ 222446 h 255970"/>
                <a:gd name="connsiteX6" fmla="*/ 1619250 w 1619250"/>
                <a:gd name="connsiteY6" fmla="*/ 251021 h 255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9250" h="255970">
                  <a:moveTo>
                    <a:pt x="0" y="222446"/>
                  </a:moveTo>
                  <a:cubicBezTo>
                    <a:pt x="146050" y="123227"/>
                    <a:pt x="292100" y="24008"/>
                    <a:pt x="381000" y="3371"/>
                  </a:cubicBezTo>
                  <a:cubicBezTo>
                    <a:pt x="469900" y="-17266"/>
                    <a:pt x="476250" y="62108"/>
                    <a:pt x="533400" y="98621"/>
                  </a:cubicBezTo>
                  <a:cubicBezTo>
                    <a:pt x="590550" y="135133"/>
                    <a:pt x="617538" y="233558"/>
                    <a:pt x="723900" y="222446"/>
                  </a:cubicBezTo>
                  <a:cubicBezTo>
                    <a:pt x="830262" y="211334"/>
                    <a:pt x="1063625" y="31946"/>
                    <a:pt x="1171575" y="31946"/>
                  </a:cubicBezTo>
                  <a:cubicBezTo>
                    <a:pt x="1279525" y="31946"/>
                    <a:pt x="1296988" y="185934"/>
                    <a:pt x="1371600" y="222446"/>
                  </a:cubicBezTo>
                  <a:cubicBezTo>
                    <a:pt x="1446212" y="258958"/>
                    <a:pt x="1589088" y="260546"/>
                    <a:pt x="1619250" y="251021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5" name="Connecteur droit avec flèche 34"/>
            <p:cNvCxnSpPr>
              <a:stCxn id="27" idx="6"/>
            </p:cNvCxnSpPr>
            <p:nvPr/>
          </p:nvCxnSpPr>
          <p:spPr>
            <a:xfrm>
              <a:off x="1101605" y="2893915"/>
              <a:ext cx="133770" cy="247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ZoneTexte 39"/>
          <p:cNvSpPr txBox="1"/>
          <p:nvPr/>
        </p:nvSpPr>
        <p:spPr>
          <a:xfrm>
            <a:off x="0" y="1436470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joueur</a:t>
            </a:r>
            <a:endParaRPr lang="fr-FR" sz="800" dirty="0"/>
          </a:p>
        </p:txBody>
      </p:sp>
      <p:sp>
        <p:nvSpPr>
          <p:cNvPr id="81" name="ZoneTexte 80"/>
          <p:cNvSpPr txBox="1"/>
          <p:nvPr/>
        </p:nvSpPr>
        <p:spPr>
          <a:xfrm>
            <a:off x="1139099" y="1454677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Ballon</a:t>
            </a:r>
            <a:endParaRPr lang="fr-FR" sz="800" dirty="0"/>
          </a:p>
        </p:txBody>
      </p:sp>
      <p:sp>
        <p:nvSpPr>
          <p:cNvPr id="82" name="ZoneTexte 81"/>
          <p:cNvSpPr txBox="1"/>
          <p:nvPr/>
        </p:nvSpPr>
        <p:spPr>
          <a:xfrm>
            <a:off x="2743224" y="1461179"/>
            <a:ext cx="1565642" cy="25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joueur/Ballon</a:t>
            </a:r>
            <a:endParaRPr lang="fr-FR" sz="800" dirty="0"/>
          </a:p>
        </p:txBody>
      </p:sp>
      <p:sp>
        <p:nvSpPr>
          <p:cNvPr id="56" name="ZoneTexte 55"/>
          <p:cNvSpPr txBox="1"/>
          <p:nvPr/>
        </p:nvSpPr>
        <p:spPr>
          <a:xfrm>
            <a:off x="4067944" y="908760"/>
            <a:ext cx="162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On a le ballon</a:t>
            </a:r>
            <a:endParaRPr lang="fr-FR" sz="1400" dirty="0"/>
          </a:p>
        </p:txBody>
      </p:sp>
      <p:sp>
        <p:nvSpPr>
          <p:cNvPr id="88" name="ZoneTexte 87"/>
          <p:cNvSpPr txBox="1"/>
          <p:nvPr/>
        </p:nvSpPr>
        <p:spPr>
          <a:xfrm>
            <a:off x="4067944" y="1271663"/>
            <a:ext cx="1620000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On a pas le ballon</a:t>
            </a:r>
            <a:endParaRPr lang="fr-FR" sz="1400" dirty="0"/>
          </a:p>
        </p:txBody>
      </p:sp>
      <p:sp>
        <p:nvSpPr>
          <p:cNvPr id="89" name="ZoneTexte 88"/>
          <p:cNvSpPr txBox="1"/>
          <p:nvPr/>
        </p:nvSpPr>
        <p:spPr>
          <a:xfrm>
            <a:off x="5580312" y="908760"/>
            <a:ext cx="1800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Conserver /Progresser</a:t>
            </a:r>
            <a:endParaRPr lang="fr-FR" sz="1400" dirty="0"/>
          </a:p>
        </p:txBody>
      </p:sp>
      <p:sp>
        <p:nvSpPr>
          <p:cNvPr id="90" name="ZoneTexte 89"/>
          <p:cNvSpPr txBox="1"/>
          <p:nvPr/>
        </p:nvSpPr>
        <p:spPr>
          <a:xfrm>
            <a:off x="5581676" y="1263908"/>
            <a:ext cx="1798836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S’opposer  la Progression</a:t>
            </a:r>
            <a:endParaRPr lang="fr-FR" sz="1400" dirty="0"/>
          </a:p>
        </p:txBody>
      </p:sp>
      <p:sp>
        <p:nvSpPr>
          <p:cNvPr id="91" name="ZoneTexte 90"/>
          <p:cNvSpPr txBox="1"/>
          <p:nvPr/>
        </p:nvSpPr>
        <p:spPr>
          <a:xfrm>
            <a:off x="7380512" y="908760"/>
            <a:ext cx="1800000" cy="360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Déséquilibrer/Finir</a:t>
            </a:r>
            <a:endParaRPr lang="fr-FR" sz="1400" dirty="0"/>
          </a:p>
        </p:txBody>
      </p:sp>
      <p:sp>
        <p:nvSpPr>
          <p:cNvPr id="92" name="ZoneTexte 91"/>
          <p:cNvSpPr txBox="1"/>
          <p:nvPr/>
        </p:nvSpPr>
        <p:spPr>
          <a:xfrm>
            <a:off x="7380512" y="1263908"/>
            <a:ext cx="180000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S’opposer pour Protéger son but</a:t>
            </a:r>
            <a:endParaRPr lang="fr-FR" sz="1400" dirty="0"/>
          </a:p>
        </p:txBody>
      </p:sp>
      <p:sp>
        <p:nvSpPr>
          <p:cNvPr id="96" name="Sous-titre 2"/>
          <p:cNvSpPr txBox="1">
            <a:spLocks/>
          </p:cNvSpPr>
          <p:nvPr/>
        </p:nvSpPr>
        <p:spPr>
          <a:xfrm>
            <a:off x="2420867" y="441815"/>
            <a:ext cx="6695184" cy="462249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 smtClean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Occuper l’espace en Largeur et </a:t>
            </a:r>
            <a:r>
              <a:rPr lang="fr-FR" sz="2400" b="1" dirty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Profondeur</a:t>
            </a:r>
          </a:p>
        </p:txBody>
      </p:sp>
      <p:pic>
        <p:nvPicPr>
          <p:cNvPr id="116" name="Picture 8" descr="C:\Users\antoine\AppData\Local\Microsoft\Windows\Temporary Internet Files\Content.IE5\WZG8ZIPE\493px-Soccer_field_-_empty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176844" y="950277"/>
            <a:ext cx="5064338" cy="681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ZoneTexte 17"/>
          <p:cNvSpPr txBox="1"/>
          <p:nvPr/>
        </p:nvSpPr>
        <p:spPr>
          <a:xfrm>
            <a:off x="34552" y="1916832"/>
            <a:ext cx="194516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u="sng" dirty="0" smtClean="0"/>
              <a:t>Jeu</a:t>
            </a:r>
            <a:endParaRPr lang="fr-FR" b="1" u="sng" dirty="0"/>
          </a:p>
        </p:txBody>
      </p:sp>
      <p:sp>
        <p:nvSpPr>
          <p:cNvPr id="19" name="ZoneTexte 18"/>
          <p:cNvSpPr txBox="1"/>
          <p:nvPr/>
        </p:nvSpPr>
        <p:spPr>
          <a:xfrm>
            <a:off x="37641" y="2426675"/>
            <a:ext cx="2233192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200" b="1" u="sng" dirty="0" smtClean="0"/>
              <a:t>Consignes: </a:t>
            </a:r>
          </a:p>
          <a:p>
            <a:r>
              <a:rPr lang="fr-FR" sz="1200" b="1" u="sng" dirty="0" smtClean="0"/>
              <a:t>Faire </a:t>
            </a:r>
            <a:r>
              <a:rPr lang="fr-FR" sz="1200" b="1" u="sng" dirty="0" smtClean="0"/>
              <a:t>deux</a:t>
            </a:r>
            <a:r>
              <a:rPr lang="fr-FR" sz="1200" b="1" u="sng" dirty="0" smtClean="0"/>
              <a:t> </a:t>
            </a:r>
            <a:r>
              <a:rPr lang="fr-FR" sz="1200" b="1" u="sng" dirty="0" smtClean="0"/>
              <a:t>groupes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Bien occuper les zones et se démarquer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Match sur tout le terrain 8 contre 8 suivant le </a:t>
            </a:r>
            <a:r>
              <a:rPr lang="fr-FR" sz="1200" dirty="0" err="1" smtClean="0"/>
              <a:t>nbr</a:t>
            </a:r>
            <a:r>
              <a:rPr lang="fr-FR" sz="1200" dirty="0" smtClean="0"/>
              <a:t> total de </a:t>
            </a:r>
            <a:r>
              <a:rPr lang="fr-FR" sz="1200" dirty="0" smtClean="0"/>
              <a:t>joueurs jeu libre </a:t>
            </a:r>
            <a:endParaRPr lang="fr-FR" sz="1200" dirty="0" smtClean="0"/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 smtClean="0"/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 smtClean="0"/>
          </a:p>
        </p:txBody>
      </p:sp>
      <p:sp>
        <p:nvSpPr>
          <p:cNvPr id="175" name="ZoneTexte 174"/>
          <p:cNvSpPr txBox="1"/>
          <p:nvPr/>
        </p:nvSpPr>
        <p:spPr>
          <a:xfrm>
            <a:off x="107504" y="5795972"/>
            <a:ext cx="194516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/>
              <a:t>Temps </a:t>
            </a:r>
            <a:r>
              <a:rPr lang="fr-FR" b="1" dirty="0" smtClean="0"/>
              <a:t>:20</a:t>
            </a:r>
            <a:r>
              <a:rPr lang="fr-FR" b="1" dirty="0" smtClean="0"/>
              <a:t>’ </a:t>
            </a:r>
            <a:endParaRPr lang="fr-FR" b="1" dirty="0"/>
          </a:p>
        </p:txBody>
      </p:sp>
      <p:sp>
        <p:nvSpPr>
          <p:cNvPr id="220" name="Ellipse 219"/>
          <p:cNvSpPr/>
          <p:nvPr/>
        </p:nvSpPr>
        <p:spPr>
          <a:xfrm rot="10800000" flipV="1">
            <a:off x="4223445" y="335699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1" name="Ellipse 220"/>
          <p:cNvSpPr/>
          <p:nvPr/>
        </p:nvSpPr>
        <p:spPr>
          <a:xfrm rot="10800000" flipV="1">
            <a:off x="5764682" y="3068960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2" name="Ellipse 221"/>
          <p:cNvSpPr/>
          <p:nvPr/>
        </p:nvSpPr>
        <p:spPr>
          <a:xfrm rot="10800000" flipV="1">
            <a:off x="3685262" y="4220974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3" name="Ellipse 222"/>
          <p:cNvSpPr/>
          <p:nvPr/>
        </p:nvSpPr>
        <p:spPr>
          <a:xfrm rot="10800000" flipV="1">
            <a:off x="5231557" y="4186871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4" name="Ellipse 223"/>
          <p:cNvSpPr/>
          <p:nvPr/>
        </p:nvSpPr>
        <p:spPr>
          <a:xfrm rot="10800000" flipV="1">
            <a:off x="5447581" y="6131086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5" name="Ellipse 224"/>
          <p:cNvSpPr/>
          <p:nvPr/>
        </p:nvSpPr>
        <p:spPr>
          <a:xfrm rot="10800000" flipV="1">
            <a:off x="7512047" y="2421067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7" name="Ellipse 226"/>
          <p:cNvSpPr/>
          <p:nvPr/>
        </p:nvSpPr>
        <p:spPr>
          <a:xfrm rot="10800000" flipV="1">
            <a:off x="6516217" y="4114863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9" name="Ellipse 228"/>
          <p:cNvSpPr/>
          <p:nvPr/>
        </p:nvSpPr>
        <p:spPr>
          <a:xfrm rot="10800000" flipV="1">
            <a:off x="3779912" y="6131086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0" name="Ellipse 229"/>
          <p:cNvSpPr/>
          <p:nvPr/>
        </p:nvSpPr>
        <p:spPr>
          <a:xfrm rot="10800000" flipV="1">
            <a:off x="3131841" y="2242654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2" name="Ellipse 231"/>
          <p:cNvSpPr/>
          <p:nvPr/>
        </p:nvSpPr>
        <p:spPr>
          <a:xfrm rot="10800000" flipV="1">
            <a:off x="7380313" y="3645024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3" name="Ellipse 232"/>
          <p:cNvSpPr/>
          <p:nvPr/>
        </p:nvSpPr>
        <p:spPr>
          <a:xfrm rot="10800000" flipV="1">
            <a:off x="8532440" y="4241877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4" name="Ellipse 233"/>
          <p:cNvSpPr/>
          <p:nvPr/>
        </p:nvSpPr>
        <p:spPr>
          <a:xfrm rot="10800000" flipV="1">
            <a:off x="5872097" y="5266990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5" name="Ellipse 234"/>
          <p:cNvSpPr/>
          <p:nvPr/>
        </p:nvSpPr>
        <p:spPr>
          <a:xfrm rot="10800000" flipV="1">
            <a:off x="7578314" y="4491116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6" name="Ellipse 235"/>
          <p:cNvSpPr/>
          <p:nvPr/>
        </p:nvSpPr>
        <p:spPr>
          <a:xfrm rot="10800000" flipV="1">
            <a:off x="7890110" y="5933706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7" name="Ellipse 236"/>
          <p:cNvSpPr/>
          <p:nvPr/>
        </p:nvSpPr>
        <p:spPr>
          <a:xfrm rot="10800000" flipV="1">
            <a:off x="2722883" y="4251090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38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9148" y="4077072"/>
            <a:ext cx="175853" cy="1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39" name="Connecteur droit avec flèche 238"/>
          <p:cNvCxnSpPr/>
          <p:nvPr/>
        </p:nvCxnSpPr>
        <p:spPr>
          <a:xfrm flipV="1">
            <a:off x="2877074" y="2398419"/>
            <a:ext cx="280428" cy="171644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Ellipse 92"/>
          <p:cNvSpPr/>
          <p:nvPr/>
        </p:nvSpPr>
        <p:spPr>
          <a:xfrm rot="10800000" flipV="1">
            <a:off x="4295453" y="5013176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0" name="Connecteur droit avec flèche 99"/>
          <p:cNvCxnSpPr/>
          <p:nvPr/>
        </p:nvCxnSpPr>
        <p:spPr>
          <a:xfrm flipV="1">
            <a:off x="5297822" y="2398419"/>
            <a:ext cx="216024" cy="1769556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cteur droit avec flèche 118"/>
          <p:cNvCxnSpPr/>
          <p:nvPr/>
        </p:nvCxnSpPr>
        <p:spPr>
          <a:xfrm flipH="1" flipV="1">
            <a:off x="5364088" y="4327200"/>
            <a:ext cx="149758" cy="1803886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769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2089</TotalTime>
  <Words>311</Words>
  <Application>Microsoft Office PowerPoint</Application>
  <PresentationFormat>Affichage à l'écran (4:3)</PresentationFormat>
  <Paragraphs>90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 </vt:lpstr>
      <vt:lpstr>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antoine</dc:creator>
  <cp:lastModifiedBy>antoine</cp:lastModifiedBy>
  <cp:revision>209</cp:revision>
  <cp:lastPrinted>2015-08-21T13:50:04Z</cp:lastPrinted>
  <dcterms:created xsi:type="dcterms:W3CDTF">2015-08-19T13:15:57Z</dcterms:created>
  <dcterms:modified xsi:type="dcterms:W3CDTF">2016-02-29T18:27:26Z</dcterms:modified>
</cp:coreProperties>
</file>