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3" r:id="rId4"/>
    <p:sldId id="256" r:id="rId5"/>
    <p:sldId id="261" r:id="rId6"/>
    <p:sldId id="262" r:id="rId7"/>
  </p:sldIdLst>
  <p:sldSz cx="9144000" cy="6858000" type="screen4x3"/>
  <p:notesSz cx="6888163" cy="100187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éance U15 septembre" id="{5F0709A3-E489-4602-A543-E64E30E2FAB6}">
          <p14:sldIdLst/>
        </p14:section>
        <p14:section name="mise en train" id="{D50D6D3A-0C8C-4745-BA32-C8C1DDEBD438}">
          <p14:sldIdLst>
            <p14:sldId id="265"/>
          </p14:sldIdLst>
        </p14:section>
        <p14:section name="Jeu" id="{02795CAD-6850-4FF5-9266-D4226B6E9B7A}">
          <p14:sldIdLst>
            <p14:sldId id="264"/>
          </p14:sldIdLst>
        </p14:section>
        <p14:section name="Situation" id="{385527F7-18A0-4563-B66F-F9678DB0D2B0}">
          <p14:sldIdLst/>
        </p14:section>
        <p14:section name="Exercice" id="{574B2879-2F82-4429-B659-7F10B579AB69}">
          <p14:sldIdLst>
            <p14:sldId id="263"/>
            <p14:sldId id="256"/>
            <p14:sldId id="261"/>
          </p14:sldIdLst>
        </p14:section>
        <p14:section name="jeu" id="{64ACF92D-5D6D-4D54-9435-01F6B3DB21E0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.xml"/><Relationship Id="rId2" Type="http://schemas.openxmlformats.org/officeDocument/2006/relationships/slide" Target="slides/slide4.xml"/><Relationship Id="rId1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3710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09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765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16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54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165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436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21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3283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89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3A7B0-D0CC-4815-A72A-EFC10AEF0BAF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82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3A7B0-D0CC-4815-A72A-EFC10AEF0BAF}" type="datetimeFigureOut">
              <a:rPr lang="fr-FR" smtClean="0"/>
              <a:t>07/01/2019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E875B-2E09-4ABD-B646-EE7EF614B6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818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84937" y="5358"/>
            <a:ext cx="5015455" cy="455788"/>
          </a:xfrm>
          <a:solidFill>
            <a:srgbClr val="FFFF00"/>
          </a:solidFill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Thème</a:t>
            </a:r>
            <a:r>
              <a:rPr lang="fr-F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la séance:</a:t>
            </a:r>
          </a:p>
        </p:txBody>
      </p:sp>
      <p:sp>
        <p:nvSpPr>
          <p:cNvPr id="1033" name="ZoneTexte 1032"/>
          <p:cNvSpPr txBox="1"/>
          <p:nvPr/>
        </p:nvSpPr>
        <p:spPr>
          <a:xfrm>
            <a:off x="12034" y="5358"/>
            <a:ext cx="11956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Matériel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37378" y="650805"/>
            <a:ext cx="308528" cy="221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</a:rPr>
              <a:t>20</a:t>
            </a:r>
            <a:endParaRPr lang="fr-FR" sz="800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Users\antoine\AppData\Local\Microsoft\Windows\Temporary Internet Files\Content.IE5\LDK3KDWD\Ballon_de_handbal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07" y="449587"/>
            <a:ext cx="119083" cy="1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e 1029"/>
          <p:cNvGrpSpPr/>
          <p:nvPr/>
        </p:nvGrpSpPr>
        <p:grpSpPr>
          <a:xfrm>
            <a:off x="12034" y="370138"/>
            <a:ext cx="1661864" cy="539397"/>
            <a:chOff x="749896" y="764704"/>
            <a:chExt cx="1661864" cy="525425"/>
          </a:xfrm>
        </p:grpSpPr>
        <p:grpSp>
          <p:nvGrpSpPr>
            <p:cNvPr id="21" name="Groupe 20"/>
            <p:cNvGrpSpPr/>
            <p:nvPr/>
          </p:nvGrpSpPr>
          <p:grpSpPr>
            <a:xfrm>
              <a:off x="749896" y="764704"/>
              <a:ext cx="1661864" cy="525425"/>
              <a:chOff x="749896" y="764704"/>
              <a:chExt cx="1517848" cy="52542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49896" y="764704"/>
                <a:ext cx="1517848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" name="Connecteur droit 7"/>
              <p:cNvCxnSpPr/>
              <p:nvPr/>
            </p:nvCxnSpPr>
            <p:spPr>
              <a:xfrm>
                <a:off x="971600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1187624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1403648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1619672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1835696" y="786073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2051720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>
                <a:stCxn id="4" idx="1"/>
                <a:endCxn id="4" idx="3"/>
              </p:cNvCxnSpPr>
              <p:nvPr/>
            </p:nvCxnSpPr>
            <p:spPr>
              <a:xfrm>
                <a:off x="749896" y="1016732"/>
                <a:ext cx="15178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ZoneTexte 25"/>
            <p:cNvSpPr txBox="1"/>
            <p:nvPr/>
          </p:nvSpPr>
          <p:spPr>
            <a:xfrm>
              <a:off x="1938719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prstClr val="black"/>
                  </a:solidFill>
                </a:rPr>
                <a:t>20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702198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prstClr val="black"/>
                  </a:solidFill>
                </a:rPr>
                <a:t>2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465677" y="1053753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prstClr val="black"/>
                  </a:solidFill>
                </a:rPr>
                <a:t>6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229156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992636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prstClr val="black"/>
                  </a:solidFill>
                </a:rPr>
                <a:t>0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749896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prstClr val="black"/>
                  </a:solidFill>
                </a:rPr>
                <a:t>2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riangle isocèle 23"/>
          <p:cNvSpPr/>
          <p:nvPr/>
        </p:nvSpPr>
        <p:spPr>
          <a:xfrm>
            <a:off x="1036342" y="392074"/>
            <a:ext cx="61491" cy="236793"/>
          </a:xfrm>
          <a:prstGeom prst="triangle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Triangle isocèle 24"/>
          <p:cNvSpPr/>
          <p:nvPr/>
        </p:nvSpPr>
        <p:spPr>
          <a:xfrm>
            <a:off x="1241525" y="497557"/>
            <a:ext cx="144016" cy="73923"/>
          </a:xfrm>
          <a:prstGeom prst="triangl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38485" y="510470"/>
            <a:ext cx="216024" cy="73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563302" y="391286"/>
            <a:ext cx="45719" cy="221768"/>
            <a:chOff x="1430628" y="1412776"/>
            <a:chExt cx="45719" cy="318119"/>
          </a:xfrm>
          <a:solidFill>
            <a:srgbClr val="00B0F0"/>
          </a:solidFill>
        </p:grpSpPr>
        <p:cxnSp>
          <p:nvCxnSpPr>
            <p:cNvPr id="37" name="Connecteur droit 36"/>
            <p:cNvCxnSpPr/>
            <p:nvPr/>
          </p:nvCxnSpPr>
          <p:spPr>
            <a:xfrm>
              <a:off x="1455840" y="1412776"/>
              <a:ext cx="0" cy="288032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rapèze 37"/>
            <p:cNvSpPr/>
            <p:nvPr/>
          </p:nvSpPr>
          <p:spPr>
            <a:xfrm>
              <a:off x="1430628" y="1685176"/>
              <a:ext cx="45719" cy="45719"/>
            </a:xfrm>
            <a:prstGeom prst="trapezoi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grpSp>
        <p:nvGrpSpPr>
          <p:cNvPr id="1029" name="Groupe 1028"/>
          <p:cNvGrpSpPr/>
          <p:nvPr/>
        </p:nvGrpSpPr>
        <p:grpSpPr>
          <a:xfrm>
            <a:off x="33608" y="434994"/>
            <a:ext cx="208073" cy="157086"/>
            <a:chOff x="1115616" y="1466782"/>
            <a:chExt cx="231267" cy="162018"/>
          </a:xfrm>
        </p:grpSpPr>
        <p:cxnSp>
          <p:nvCxnSpPr>
            <p:cNvPr id="41" name="Connecteur droit 40"/>
            <p:cNvCxnSpPr/>
            <p:nvPr/>
          </p:nvCxnSpPr>
          <p:spPr>
            <a:xfrm flipV="1">
              <a:off x="1115616" y="1484784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V="1">
              <a:off x="1301164" y="1484784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1115616" y="1484784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1115616" y="1466782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1300496" y="1466782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1346883" y="1466782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V="1">
              <a:off x="1300496" y="1610798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1161335" y="1466782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1163004" y="1466782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V="1">
              <a:off x="1116665" y="1607108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1161335" y="1604919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e 101"/>
          <p:cNvGrpSpPr/>
          <p:nvPr/>
        </p:nvGrpSpPr>
        <p:grpSpPr>
          <a:xfrm>
            <a:off x="320562" y="477841"/>
            <a:ext cx="92774" cy="92404"/>
            <a:chOff x="1115616" y="1466782"/>
            <a:chExt cx="231267" cy="162018"/>
          </a:xfrm>
        </p:grpSpPr>
        <p:cxnSp>
          <p:nvCxnSpPr>
            <p:cNvPr id="103" name="Connecteur droit 102"/>
            <p:cNvCxnSpPr/>
            <p:nvPr/>
          </p:nvCxnSpPr>
          <p:spPr>
            <a:xfrm flipV="1">
              <a:off x="1115616" y="1484784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 flipV="1">
              <a:off x="1301164" y="1484784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1115616" y="1484784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flipV="1">
              <a:off x="1115616" y="1466782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flipV="1">
              <a:off x="1300496" y="1466782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flipV="1">
              <a:off x="1346883" y="1466782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 flipV="1">
              <a:off x="1300496" y="1610798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>
              <a:off x="1161335" y="1466782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1163004" y="1466782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flipV="1">
              <a:off x="1116665" y="1607108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>
            <a:xfrm>
              <a:off x="1161335" y="1604919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" name="Rectangle 1033"/>
          <p:cNvSpPr/>
          <p:nvPr/>
        </p:nvSpPr>
        <p:spPr>
          <a:xfrm>
            <a:off x="0" y="909535"/>
            <a:ext cx="4067944" cy="884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036" name="Connecteur droit 1035"/>
          <p:cNvCxnSpPr/>
          <p:nvPr/>
        </p:nvCxnSpPr>
        <p:spPr>
          <a:xfrm>
            <a:off x="1146942" y="909535"/>
            <a:ext cx="1" cy="884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2722882" y="909535"/>
            <a:ext cx="1" cy="884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>
            <a:stCxn id="1034" idx="3"/>
            <a:endCxn id="1034" idx="1"/>
          </p:cNvCxnSpPr>
          <p:nvPr/>
        </p:nvCxnSpPr>
        <p:spPr>
          <a:xfrm flipH="1">
            <a:off x="0" y="1351599"/>
            <a:ext cx="4067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cteur droit avec flèche 1048"/>
          <p:cNvCxnSpPr/>
          <p:nvPr/>
        </p:nvCxnSpPr>
        <p:spPr>
          <a:xfrm>
            <a:off x="1253816" y="1162143"/>
            <a:ext cx="119499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80657" y="1162143"/>
            <a:ext cx="105983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/>
          <p:cNvGrpSpPr/>
          <p:nvPr/>
        </p:nvGrpSpPr>
        <p:grpSpPr>
          <a:xfrm>
            <a:off x="2742766" y="1045558"/>
            <a:ext cx="1279549" cy="224489"/>
            <a:chOff x="46552" y="2768404"/>
            <a:chExt cx="1188823" cy="127985"/>
          </a:xfrm>
        </p:grpSpPr>
        <p:sp>
          <p:nvSpPr>
            <p:cNvPr id="27" name="Forme libre 26"/>
            <p:cNvSpPr/>
            <p:nvPr/>
          </p:nvSpPr>
          <p:spPr>
            <a:xfrm>
              <a:off x="46552" y="2768404"/>
              <a:ext cx="1055053" cy="127985"/>
            </a:xfrm>
            <a:custGeom>
              <a:avLst/>
              <a:gdLst>
                <a:gd name="connsiteX0" fmla="*/ 0 w 1619250"/>
                <a:gd name="connsiteY0" fmla="*/ 222446 h 255970"/>
                <a:gd name="connsiteX1" fmla="*/ 381000 w 1619250"/>
                <a:gd name="connsiteY1" fmla="*/ 3371 h 255970"/>
                <a:gd name="connsiteX2" fmla="*/ 533400 w 1619250"/>
                <a:gd name="connsiteY2" fmla="*/ 98621 h 255970"/>
                <a:gd name="connsiteX3" fmla="*/ 723900 w 1619250"/>
                <a:gd name="connsiteY3" fmla="*/ 222446 h 255970"/>
                <a:gd name="connsiteX4" fmla="*/ 1171575 w 1619250"/>
                <a:gd name="connsiteY4" fmla="*/ 31946 h 255970"/>
                <a:gd name="connsiteX5" fmla="*/ 1371600 w 1619250"/>
                <a:gd name="connsiteY5" fmla="*/ 222446 h 255970"/>
                <a:gd name="connsiteX6" fmla="*/ 1619250 w 1619250"/>
                <a:gd name="connsiteY6" fmla="*/ 251021 h 25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0" h="255970">
                  <a:moveTo>
                    <a:pt x="0" y="222446"/>
                  </a:moveTo>
                  <a:cubicBezTo>
                    <a:pt x="146050" y="123227"/>
                    <a:pt x="292100" y="24008"/>
                    <a:pt x="381000" y="3371"/>
                  </a:cubicBezTo>
                  <a:cubicBezTo>
                    <a:pt x="469900" y="-17266"/>
                    <a:pt x="476250" y="62108"/>
                    <a:pt x="533400" y="98621"/>
                  </a:cubicBezTo>
                  <a:cubicBezTo>
                    <a:pt x="590550" y="135133"/>
                    <a:pt x="617538" y="233558"/>
                    <a:pt x="723900" y="222446"/>
                  </a:cubicBezTo>
                  <a:cubicBezTo>
                    <a:pt x="830262" y="211334"/>
                    <a:pt x="1063625" y="31946"/>
                    <a:pt x="1171575" y="31946"/>
                  </a:cubicBezTo>
                  <a:cubicBezTo>
                    <a:pt x="1279525" y="31946"/>
                    <a:pt x="1296988" y="185934"/>
                    <a:pt x="1371600" y="222446"/>
                  </a:cubicBezTo>
                  <a:cubicBezTo>
                    <a:pt x="1446212" y="258958"/>
                    <a:pt x="1589088" y="260546"/>
                    <a:pt x="1619250" y="25102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35" name="Connecteur droit avec flèche 34"/>
            <p:cNvCxnSpPr>
              <a:stCxn id="27" idx="6"/>
            </p:cNvCxnSpPr>
            <p:nvPr/>
          </p:nvCxnSpPr>
          <p:spPr>
            <a:xfrm>
              <a:off x="1101605" y="2893915"/>
              <a:ext cx="133770" cy="24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ZoneTexte 39"/>
          <p:cNvSpPr txBox="1"/>
          <p:nvPr/>
        </p:nvSpPr>
        <p:spPr>
          <a:xfrm>
            <a:off x="0" y="1436470"/>
            <a:ext cx="1281768" cy="30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</a:rPr>
              <a:t>Déplacement joueur</a:t>
            </a:r>
            <a:endParaRPr lang="fr-FR" sz="800" dirty="0">
              <a:solidFill>
                <a:prstClr val="black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139099" y="1454677"/>
            <a:ext cx="1281768" cy="30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</a:rPr>
              <a:t>Déplacement Ballon</a:t>
            </a:r>
            <a:endParaRPr lang="fr-FR" sz="800" dirty="0">
              <a:solidFill>
                <a:prstClr val="black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2743224" y="1461179"/>
            <a:ext cx="1565642" cy="25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</a:rPr>
              <a:t>Déplacement joueur/Ballon</a:t>
            </a:r>
            <a:endParaRPr lang="fr-FR" sz="800" dirty="0">
              <a:solidFill>
                <a:prstClr val="black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067944" y="908760"/>
            <a:ext cx="162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On a le ballon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4067944" y="1271663"/>
            <a:ext cx="1620000" cy="52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On a pas le ballon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5580312" y="908760"/>
            <a:ext cx="1800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prstClr val="black"/>
                </a:solidFill>
              </a:defRPr>
            </a:lvl1pPr>
          </a:lstStyle>
          <a:p>
            <a:r>
              <a:rPr lang="fr-FR" dirty="0"/>
              <a:t>Conserver /Progresser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581676" y="1263908"/>
            <a:ext cx="1798836" cy="522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prstClr val="black"/>
                </a:solidFill>
              </a:defRPr>
            </a:lvl1pPr>
          </a:lstStyle>
          <a:p>
            <a:r>
              <a:rPr lang="fr-FR" dirty="0"/>
              <a:t>S’opposer  la Progression</a:t>
            </a:r>
            <a:endParaRPr lang="fr-FR" dirty="0"/>
          </a:p>
        </p:txBody>
      </p:sp>
      <p:sp>
        <p:nvSpPr>
          <p:cNvPr id="91" name="ZoneTexte 90"/>
          <p:cNvSpPr txBox="1"/>
          <p:nvPr/>
        </p:nvSpPr>
        <p:spPr>
          <a:xfrm>
            <a:off x="7380512" y="908760"/>
            <a:ext cx="180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Déséquilibrer/Finir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7380512" y="1263908"/>
            <a:ext cx="1800000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prstClr val="black"/>
                </a:solidFill>
              </a:defRPr>
            </a:lvl1pPr>
          </a:lstStyle>
          <a:p>
            <a:r>
              <a:rPr lang="fr-FR" dirty="0"/>
              <a:t>S’opposer pour Protéger son but</a:t>
            </a:r>
          </a:p>
        </p:txBody>
      </p:sp>
      <p:sp>
        <p:nvSpPr>
          <p:cNvPr id="96" name="Sous-titre 2"/>
          <p:cNvSpPr txBox="1">
            <a:spLocks/>
          </p:cNvSpPr>
          <p:nvPr/>
        </p:nvSpPr>
        <p:spPr>
          <a:xfrm>
            <a:off x="2420867" y="441815"/>
            <a:ext cx="6695184" cy="4622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ln w="1905">
                  <a:solidFill>
                    <a:prstClr val="black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Occuper l’espace en Largeur et </a:t>
            </a:r>
            <a:r>
              <a:rPr lang="fr-FR" sz="2400" b="1" dirty="0">
                <a:ln w="1905">
                  <a:solidFill>
                    <a:prstClr val="black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Profondeur</a:t>
            </a:r>
          </a:p>
        </p:txBody>
      </p:sp>
      <p:pic>
        <p:nvPicPr>
          <p:cNvPr id="116" name="Picture 8" descr="C:\Users\antoine\AppData\Local\Microsoft\Windows\Temporary Internet Files\Content.IE5\WZG8ZIPE\493px-Soccer_field_-_empt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5702" y="968314"/>
            <a:ext cx="5064338" cy="681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4552" y="1916832"/>
            <a:ext cx="19451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prstClr val="black"/>
                </a:solidFill>
              </a:rPr>
              <a:t>Jeu</a:t>
            </a:r>
            <a:endParaRPr lang="fr-FR" b="1" u="sng" dirty="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641" y="2426675"/>
            <a:ext cx="223319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u="sng" dirty="0" smtClean="0">
                <a:solidFill>
                  <a:prstClr val="black"/>
                </a:solidFill>
              </a:rPr>
              <a:t>Consignes: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</a:rPr>
              <a:t>15’ de footing</a:t>
            </a:r>
            <a:endParaRPr lang="fr-FR" sz="1200" dirty="0" smtClean="0">
              <a:solidFill>
                <a:prstClr val="black"/>
              </a:solidFill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107504" y="5507940"/>
            <a:ext cx="19451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Temps </a:t>
            </a:r>
            <a:r>
              <a:rPr lang="fr-FR" b="1" dirty="0" smtClean="0">
                <a:solidFill>
                  <a:prstClr val="black"/>
                </a:solidFill>
              </a:rPr>
              <a:t>:</a:t>
            </a:r>
            <a:r>
              <a:rPr lang="fr-FR" b="1" dirty="0" smtClean="0">
                <a:solidFill>
                  <a:prstClr val="black"/>
                </a:solidFill>
              </a:rPr>
              <a:t>15</a:t>
            </a:r>
            <a:r>
              <a:rPr lang="fr-FR" b="1" dirty="0" smtClean="0">
                <a:solidFill>
                  <a:prstClr val="black"/>
                </a:solidFill>
              </a:rPr>
              <a:t>’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20" name="Ellipse 219"/>
          <p:cNvSpPr/>
          <p:nvPr/>
        </p:nvSpPr>
        <p:spPr>
          <a:xfrm rot="10800000" flipV="1">
            <a:off x="3032876" y="4225131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1" name="Ellipse 220"/>
          <p:cNvSpPr/>
          <p:nvPr/>
        </p:nvSpPr>
        <p:spPr>
          <a:xfrm rot="10800000" flipV="1">
            <a:off x="2890061" y="3714017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2" name="Ellipse 221"/>
          <p:cNvSpPr/>
          <p:nvPr/>
        </p:nvSpPr>
        <p:spPr>
          <a:xfrm rot="10800000" flipV="1">
            <a:off x="2956328" y="4902924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3" name="Ellipse 222"/>
          <p:cNvSpPr/>
          <p:nvPr/>
        </p:nvSpPr>
        <p:spPr>
          <a:xfrm rot="10800000" flipV="1">
            <a:off x="3109152" y="3951939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4" name="Ellipse 223"/>
          <p:cNvSpPr/>
          <p:nvPr/>
        </p:nvSpPr>
        <p:spPr>
          <a:xfrm rot="10800000" flipV="1">
            <a:off x="3072778" y="4500838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5" name="Ellipse 224"/>
          <p:cNvSpPr/>
          <p:nvPr/>
        </p:nvSpPr>
        <p:spPr>
          <a:xfrm rot="10800000" flipV="1">
            <a:off x="3092831" y="3642155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7" name="Ellipse 226"/>
          <p:cNvSpPr/>
          <p:nvPr/>
        </p:nvSpPr>
        <p:spPr>
          <a:xfrm rot="10800000" flipV="1">
            <a:off x="2921958" y="4116104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8" name="Ellipse 227"/>
          <p:cNvSpPr/>
          <p:nvPr/>
        </p:nvSpPr>
        <p:spPr>
          <a:xfrm rot="10800000" flipV="1">
            <a:off x="2823797" y="4568993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9" name="Ellipse 228"/>
          <p:cNvSpPr/>
          <p:nvPr/>
        </p:nvSpPr>
        <p:spPr>
          <a:xfrm rot="10800000" flipV="1">
            <a:off x="2961127" y="5153392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0" name="Ellipse 229"/>
          <p:cNvSpPr/>
          <p:nvPr/>
        </p:nvSpPr>
        <p:spPr>
          <a:xfrm rot="10800000" flipV="1">
            <a:off x="3088552" y="4746580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2" name="Ellipse 231"/>
          <p:cNvSpPr/>
          <p:nvPr/>
        </p:nvSpPr>
        <p:spPr>
          <a:xfrm rot="10800000" flipV="1">
            <a:off x="2776330" y="5023476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3" name="Ellipse 232"/>
          <p:cNvSpPr/>
          <p:nvPr/>
        </p:nvSpPr>
        <p:spPr>
          <a:xfrm rot="10800000" flipV="1">
            <a:off x="3287348" y="4912353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4" name="Ellipse 233"/>
          <p:cNvSpPr/>
          <p:nvPr/>
        </p:nvSpPr>
        <p:spPr>
          <a:xfrm rot="10800000" flipV="1">
            <a:off x="2922228" y="4612359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5" name="Ellipse 234"/>
          <p:cNvSpPr/>
          <p:nvPr/>
        </p:nvSpPr>
        <p:spPr>
          <a:xfrm rot="10800000" flipV="1">
            <a:off x="3221083" y="4515880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6" name="Ellipse 235"/>
          <p:cNvSpPr/>
          <p:nvPr/>
        </p:nvSpPr>
        <p:spPr>
          <a:xfrm rot="10800000" flipV="1">
            <a:off x="2832706" y="4403650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7" name="Ellipse 236"/>
          <p:cNvSpPr/>
          <p:nvPr/>
        </p:nvSpPr>
        <p:spPr>
          <a:xfrm rot="10800000" flipV="1">
            <a:off x="2722883" y="4251090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00" name="Connecteur droit avec flèche 99"/>
          <p:cNvCxnSpPr/>
          <p:nvPr/>
        </p:nvCxnSpPr>
        <p:spPr>
          <a:xfrm>
            <a:off x="3022266" y="2408241"/>
            <a:ext cx="101856" cy="403284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riangle isocèle 114"/>
          <p:cNvSpPr/>
          <p:nvPr/>
        </p:nvSpPr>
        <p:spPr>
          <a:xfrm>
            <a:off x="3287347" y="2474657"/>
            <a:ext cx="144016" cy="73923"/>
          </a:xfrm>
          <a:prstGeom prst="triangl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7" name="Triangle isocèle 116"/>
          <p:cNvSpPr/>
          <p:nvPr/>
        </p:nvSpPr>
        <p:spPr>
          <a:xfrm>
            <a:off x="8100392" y="2350955"/>
            <a:ext cx="144016" cy="73923"/>
          </a:xfrm>
          <a:prstGeom prst="triangl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8" name="Triangle isocèle 117"/>
          <p:cNvSpPr/>
          <p:nvPr/>
        </p:nvSpPr>
        <p:spPr>
          <a:xfrm>
            <a:off x="8208504" y="6093296"/>
            <a:ext cx="144016" cy="73923"/>
          </a:xfrm>
          <a:prstGeom prst="triangl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9" name="Triangle isocèle 118"/>
          <p:cNvSpPr/>
          <p:nvPr/>
        </p:nvSpPr>
        <p:spPr>
          <a:xfrm>
            <a:off x="3403899" y="5925859"/>
            <a:ext cx="144016" cy="73923"/>
          </a:xfrm>
          <a:prstGeom prst="triangl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20" name="Connecteur droit avec flèche 119"/>
          <p:cNvCxnSpPr/>
          <p:nvPr/>
        </p:nvCxnSpPr>
        <p:spPr>
          <a:xfrm flipV="1">
            <a:off x="3256328" y="6381328"/>
            <a:ext cx="5276112" cy="5975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/>
          <p:cNvCxnSpPr/>
          <p:nvPr/>
        </p:nvCxnSpPr>
        <p:spPr>
          <a:xfrm flipH="1">
            <a:off x="3032876" y="2200649"/>
            <a:ext cx="5425324" cy="13317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/>
          <p:cNvCxnSpPr/>
          <p:nvPr/>
        </p:nvCxnSpPr>
        <p:spPr>
          <a:xfrm flipH="1" flipV="1">
            <a:off x="8458200" y="2212946"/>
            <a:ext cx="55553" cy="409228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33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84937" y="5358"/>
            <a:ext cx="5015455" cy="455788"/>
          </a:xfrm>
          <a:solidFill>
            <a:srgbClr val="FFFF00"/>
          </a:solidFill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Thème</a:t>
            </a:r>
            <a:r>
              <a:rPr lang="fr-F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la séance:</a:t>
            </a:r>
          </a:p>
        </p:txBody>
      </p:sp>
      <p:sp>
        <p:nvSpPr>
          <p:cNvPr id="1033" name="ZoneTexte 1032"/>
          <p:cNvSpPr txBox="1"/>
          <p:nvPr/>
        </p:nvSpPr>
        <p:spPr>
          <a:xfrm>
            <a:off x="12034" y="5358"/>
            <a:ext cx="11956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Matériel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37378" y="650805"/>
            <a:ext cx="308528" cy="221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</a:rPr>
              <a:t>20</a:t>
            </a:r>
            <a:endParaRPr lang="fr-FR" sz="800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Users\antoine\AppData\Local\Microsoft\Windows\Temporary Internet Files\Content.IE5\LDK3KDWD\Ballon_de_handbal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07" y="449587"/>
            <a:ext cx="119083" cy="1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e 1029"/>
          <p:cNvGrpSpPr/>
          <p:nvPr/>
        </p:nvGrpSpPr>
        <p:grpSpPr>
          <a:xfrm>
            <a:off x="12034" y="370138"/>
            <a:ext cx="1661864" cy="539397"/>
            <a:chOff x="749896" y="764704"/>
            <a:chExt cx="1661864" cy="525425"/>
          </a:xfrm>
        </p:grpSpPr>
        <p:grpSp>
          <p:nvGrpSpPr>
            <p:cNvPr id="21" name="Groupe 20"/>
            <p:cNvGrpSpPr/>
            <p:nvPr/>
          </p:nvGrpSpPr>
          <p:grpSpPr>
            <a:xfrm>
              <a:off x="749896" y="764704"/>
              <a:ext cx="1661864" cy="525425"/>
              <a:chOff x="749896" y="764704"/>
              <a:chExt cx="1517848" cy="52542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49896" y="764704"/>
                <a:ext cx="1517848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" name="Connecteur droit 7"/>
              <p:cNvCxnSpPr/>
              <p:nvPr/>
            </p:nvCxnSpPr>
            <p:spPr>
              <a:xfrm>
                <a:off x="971600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1187624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1403648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1619672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1835696" y="786073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2051720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>
                <a:stCxn id="4" idx="1"/>
                <a:endCxn id="4" idx="3"/>
              </p:cNvCxnSpPr>
              <p:nvPr/>
            </p:nvCxnSpPr>
            <p:spPr>
              <a:xfrm>
                <a:off x="749896" y="1016732"/>
                <a:ext cx="15178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ZoneTexte 25"/>
            <p:cNvSpPr txBox="1"/>
            <p:nvPr/>
          </p:nvSpPr>
          <p:spPr>
            <a:xfrm>
              <a:off x="1938719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prstClr val="black"/>
                  </a:solidFill>
                </a:rPr>
                <a:t>20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702198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prstClr val="black"/>
                  </a:solidFill>
                </a:rPr>
                <a:t>2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465677" y="1053753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prstClr val="black"/>
                  </a:solidFill>
                </a:rPr>
                <a:t>6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229156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992636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prstClr val="black"/>
                  </a:solidFill>
                </a:rPr>
                <a:t>0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749896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prstClr val="black"/>
                  </a:solidFill>
                </a:rPr>
                <a:t>2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riangle isocèle 23"/>
          <p:cNvSpPr/>
          <p:nvPr/>
        </p:nvSpPr>
        <p:spPr>
          <a:xfrm>
            <a:off x="1036342" y="392074"/>
            <a:ext cx="61491" cy="236793"/>
          </a:xfrm>
          <a:prstGeom prst="triangle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Triangle isocèle 24"/>
          <p:cNvSpPr/>
          <p:nvPr/>
        </p:nvSpPr>
        <p:spPr>
          <a:xfrm>
            <a:off x="1241525" y="497557"/>
            <a:ext cx="144016" cy="73923"/>
          </a:xfrm>
          <a:prstGeom prst="triangl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38485" y="510470"/>
            <a:ext cx="216024" cy="73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563302" y="391286"/>
            <a:ext cx="45719" cy="221768"/>
            <a:chOff x="1430628" y="1412776"/>
            <a:chExt cx="45719" cy="318119"/>
          </a:xfrm>
          <a:solidFill>
            <a:srgbClr val="00B0F0"/>
          </a:solidFill>
        </p:grpSpPr>
        <p:cxnSp>
          <p:nvCxnSpPr>
            <p:cNvPr id="37" name="Connecteur droit 36"/>
            <p:cNvCxnSpPr/>
            <p:nvPr/>
          </p:nvCxnSpPr>
          <p:spPr>
            <a:xfrm>
              <a:off x="1455840" y="1412776"/>
              <a:ext cx="0" cy="288032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rapèze 37"/>
            <p:cNvSpPr/>
            <p:nvPr/>
          </p:nvSpPr>
          <p:spPr>
            <a:xfrm>
              <a:off x="1430628" y="1685176"/>
              <a:ext cx="45719" cy="45719"/>
            </a:xfrm>
            <a:prstGeom prst="trapezoi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grpSp>
        <p:nvGrpSpPr>
          <p:cNvPr id="1029" name="Groupe 1028"/>
          <p:cNvGrpSpPr/>
          <p:nvPr/>
        </p:nvGrpSpPr>
        <p:grpSpPr>
          <a:xfrm>
            <a:off x="33608" y="434994"/>
            <a:ext cx="208073" cy="157086"/>
            <a:chOff x="1115616" y="1466782"/>
            <a:chExt cx="231267" cy="162018"/>
          </a:xfrm>
        </p:grpSpPr>
        <p:cxnSp>
          <p:nvCxnSpPr>
            <p:cNvPr id="41" name="Connecteur droit 40"/>
            <p:cNvCxnSpPr/>
            <p:nvPr/>
          </p:nvCxnSpPr>
          <p:spPr>
            <a:xfrm flipV="1">
              <a:off x="1115616" y="1484784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V="1">
              <a:off x="1301164" y="1484784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1115616" y="1484784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1115616" y="1466782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1300496" y="1466782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1346883" y="1466782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V="1">
              <a:off x="1300496" y="1610798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1161335" y="1466782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1163004" y="1466782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V="1">
              <a:off x="1116665" y="1607108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1161335" y="1604919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e 101"/>
          <p:cNvGrpSpPr/>
          <p:nvPr/>
        </p:nvGrpSpPr>
        <p:grpSpPr>
          <a:xfrm>
            <a:off x="320562" y="477841"/>
            <a:ext cx="92774" cy="92404"/>
            <a:chOff x="1115616" y="1466782"/>
            <a:chExt cx="231267" cy="162018"/>
          </a:xfrm>
        </p:grpSpPr>
        <p:cxnSp>
          <p:nvCxnSpPr>
            <p:cNvPr id="103" name="Connecteur droit 102"/>
            <p:cNvCxnSpPr/>
            <p:nvPr/>
          </p:nvCxnSpPr>
          <p:spPr>
            <a:xfrm flipV="1">
              <a:off x="1115616" y="1484784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 flipV="1">
              <a:off x="1301164" y="1484784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1115616" y="1484784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flipV="1">
              <a:off x="1115616" y="1466782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flipV="1">
              <a:off x="1300496" y="1466782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flipV="1">
              <a:off x="1346883" y="1466782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 flipV="1">
              <a:off x="1300496" y="1610798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>
              <a:off x="1161335" y="1466782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1163004" y="1466782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flipV="1">
              <a:off x="1116665" y="1607108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>
            <a:xfrm>
              <a:off x="1161335" y="1604919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" name="Rectangle 1033"/>
          <p:cNvSpPr/>
          <p:nvPr/>
        </p:nvSpPr>
        <p:spPr>
          <a:xfrm>
            <a:off x="0" y="909535"/>
            <a:ext cx="4067944" cy="884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036" name="Connecteur droit 1035"/>
          <p:cNvCxnSpPr/>
          <p:nvPr/>
        </p:nvCxnSpPr>
        <p:spPr>
          <a:xfrm>
            <a:off x="1146942" y="909535"/>
            <a:ext cx="1" cy="884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2722882" y="909535"/>
            <a:ext cx="1" cy="884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>
            <a:stCxn id="1034" idx="3"/>
            <a:endCxn id="1034" idx="1"/>
          </p:cNvCxnSpPr>
          <p:nvPr/>
        </p:nvCxnSpPr>
        <p:spPr>
          <a:xfrm flipH="1">
            <a:off x="0" y="1351599"/>
            <a:ext cx="4067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cteur droit avec flèche 1048"/>
          <p:cNvCxnSpPr/>
          <p:nvPr/>
        </p:nvCxnSpPr>
        <p:spPr>
          <a:xfrm>
            <a:off x="1253816" y="1162143"/>
            <a:ext cx="119499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80657" y="1162143"/>
            <a:ext cx="105983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/>
          <p:cNvGrpSpPr/>
          <p:nvPr/>
        </p:nvGrpSpPr>
        <p:grpSpPr>
          <a:xfrm>
            <a:off x="2742766" y="1045558"/>
            <a:ext cx="1279549" cy="224489"/>
            <a:chOff x="46552" y="2768404"/>
            <a:chExt cx="1188823" cy="127985"/>
          </a:xfrm>
        </p:grpSpPr>
        <p:sp>
          <p:nvSpPr>
            <p:cNvPr id="27" name="Forme libre 26"/>
            <p:cNvSpPr/>
            <p:nvPr/>
          </p:nvSpPr>
          <p:spPr>
            <a:xfrm>
              <a:off x="46552" y="2768404"/>
              <a:ext cx="1055053" cy="127985"/>
            </a:xfrm>
            <a:custGeom>
              <a:avLst/>
              <a:gdLst>
                <a:gd name="connsiteX0" fmla="*/ 0 w 1619250"/>
                <a:gd name="connsiteY0" fmla="*/ 222446 h 255970"/>
                <a:gd name="connsiteX1" fmla="*/ 381000 w 1619250"/>
                <a:gd name="connsiteY1" fmla="*/ 3371 h 255970"/>
                <a:gd name="connsiteX2" fmla="*/ 533400 w 1619250"/>
                <a:gd name="connsiteY2" fmla="*/ 98621 h 255970"/>
                <a:gd name="connsiteX3" fmla="*/ 723900 w 1619250"/>
                <a:gd name="connsiteY3" fmla="*/ 222446 h 255970"/>
                <a:gd name="connsiteX4" fmla="*/ 1171575 w 1619250"/>
                <a:gd name="connsiteY4" fmla="*/ 31946 h 255970"/>
                <a:gd name="connsiteX5" fmla="*/ 1371600 w 1619250"/>
                <a:gd name="connsiteY5" fmla="*/ 222446 h 255970"/>
                <a:gd name="connsiteX6" fmla="*/ 1619250 w 1619250"/>
                <a:gd name="connsiteY6" fmla="*/ 251021 h 25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0" h="255970">
                  <a:moveTo>
                    <a:pt x="0" y="222446"/>
                  </a:moveTo>
                  <a:cubicBezTo>
                    <a:pt x="146050" y="123227"/>
                    <a:pt x="292100" y="24008"/>
                    <a:pt x="381000" y="3371"/>
                  </a:cubicBezTo>
                  <a:cubicBezTo>
                    <a:pt x="469900" y="-17266"/>
                    <a:pt x="476250" y="62108"/>
                    <a:pt x="533400" y="98621"/>
                  </a:cubicBezTo>
                  <a:cubicBezTo>
                    <a:pt x="590550" y="135133"/>
                    <a:pt x="617538" y="233558"/>
                    <a:pt x="723900" y="222446"/>
                  </a:cubicBezTo>
                  <a:cubicBezTo>
                    <a:pt x="830262" y="211334"/>
                    <a:pt x="1063625" y="31946"/>
                    <a:pt x="1171575" y="31946"/>
                  </a:cubicBezTo>
                  <a:cubicBezTo>
                    <a:pt x="1279525" y="31946"/>
                    <a:pt x="1296988" y="185934"/>
                    <a:pt x="1371600" y="222446"/>
                  </a:cubicBezTo>
                  <a:cubicBezTo>
                    <a:pt x="1446212" y="258958"/>
                    <a:pt x="1589088" y="260546"/>
                    <a:pt x="1619250" y="25102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35" name="Connecteur droit avec flèche 34"/>
            <p:cNvCxnSpPr>
              <a:stCxn id="27" idx="6"/>
            </p:cNvCxnSpPr>
            <p:nvPr/>
          </p:nvCxnSpPr>
          <p:spPr>
            <a:xfrm>
              <a:off x="1101605" y="2893915"/>
              <a:ext cx="133770" cy="24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ZoneTexte 39"/>
          <p:cNvSpPr txBox="1"/>
          <p:nvPr/>
        </p:nvSpPr>
        <p:spPr>
          <a:xfrm>
            <a:off x="0" y="1436470"/>
            <a:ext cx="1281768" cy="30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</a:rPr>
              <a:t>Déplacement joueur</a:t>
            </a:r>
            <a:endParaRPr lang="fr-FR" sz="800" dirty="0">
              <a:solidFill>
                <a:prstClr val="black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139099" y="1454677"/>
            <a:ext cx="1281768" cy="30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</a:rPr>
              <a:t>Déplacement Ballon</a:t>
            </a:r>
            <a:endParaRPr lang="fr-FR" sz="800" dirty="0">
              <a:solidFill>
                <a:prstClr val="black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2743224" y="1461179"/>
            <a:ext cx="1565642" cy="25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</a:rPr>
              <a:t>Déplacement joueur/Ballon</a:t>
            </a:r>
            <a:endParaRPr lang="fr-FR" sz="800" dirty="0">
              <a:solidFill>
                <a:prstClr val="black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067944" y="908760"/>
            <a:ext cx="162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On a le ballon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4067944" y="1271663"/>
            <a:ext cx="1620000" cy="52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On a pas le ballon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5580312" y="908760"/>
            <a:ext cx="1800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prstClr val="black"/>
                </a:solidFill>
              </a:defRPr>
            </a:lvl1pPr>
          </a:lstStyle>
          <a:p>
            <a:r>
              <a:rPr lang="fr-FR" dirty="0"/>
              <a:t>Conserver /Progresser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581676" y="1263908"/>
            <a:ext cx="1798836" cy="522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prstClr val="black"/>
                </a:solidFill>
              </a:defRPr>
            </a:lvl1pPr>
          </a:lstStyle>
          <a:p>
            <a:r>
              <a:rPr lang="fr-FR" dirty="0"/>
              <a:t>S’opposer  la Progression</a:t>
            </a:r>
            <a:endParaRPr lang="fr-FR" dirty="0"/>
          </a:p>
        </p:txBody>
      </p:sp>
      <p:sp>
        <p:nvSpPr>
          <p:cNvPr id="91" name="ZoneTexte 90"/>
          <p:cNvSpPr txBox="1"/>
          <p:nvPr/>
        </p:nvSpPr>
        <p:spPr>
          <a:xfrm>
            <a:off x="7380512" y="908760"/>
            <a:ext cx="180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Déséquilibrer/Finir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7380512" y="1263908"/>
            <a:ext cx="1800000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prstClr val="black"/>
                </a:solidFill>
              </a:defRPr>
            </a:lvl1pPr>
          </a:lstStyle>
          <a:p>
            <a:r>
              <a:rPr lang="fr-FR" dirty="0"/>
              <a:t>S’opposer pour Protéger son but</a:t>
            </a:r>
          </a:p>
        </p:txBody>
      </p:sp>
      <p:sp>
        <p:nvSpPr>
          <p:cNvPr id="96" name="Sous-titre 2"/>
          <p:cNvSpPr txBox="1">
            <a:spLocks/>
          </p:cNvSpPr>
          <p:nvPr/>
        </p:nvSpPr>
        <p:spPr>
          <a:xfrm>
            <a:off x="2420867" y="441815"/>
            <a:ext cx="6695184" cy="4622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ln w="1905">
                  <a:solidFill>
                    <a:prstClr val="black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Occuper l’espace en Largeur et </a:t>
            </a:r>
            <a:r>
              <a:rPr lang="fr-FR" sz="2400" b="1" dirty="0">
                <a:ln w="1905">
                  <a:solidFill>
                    <a:prstClr val="black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Profondeur</a:t>
            </a:r>
          </a:p>
        </p:txBody>
      </p:sp>
      <p:pic>
        <p:nvPicPr>
          <p:cNvPr id="116" name="Picture 8" descr="C:\Users\antoine\AppData\Local\Microsoft\Windows\Temporary Internet Files\Content.IE5\WZG8ZIPE\493px-Soccer_field_-_empt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2614" y="950277"/>
            <a:ext cx="5064338" cy="681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4552" y="1916832"/>
            <a:ext cx="19451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prstClr val="black"/>
                </a:solidFill>
              </a:rPr>
              <a:t>Jeu</a:t>
            </a:r>
            <a:endParaRPr lang="fr-FR" b="1" u="sng" dirty="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641" y="2426675"/>
            <a:ext cx="2233192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u="sng" dirty="0" smtClean="0">
                <a:solidFill>
                  <a:prstClr val="black"/>
                </a:solidFill>
              </a:rPr>
              <a:t>Consignes: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</a:rPr>
              <a:t>Bien occuper les zones et se démarquer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fr-FR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</a:rPr>
              <a:t>Etre disponible pour le porteur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fr-FR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</a:rPr>
              <a:t>Le plus proche du porteur exerce un pressing et les autres coupent les angles de passes</a:t>
            </a:r>
            <a:endParaRPr lang="fr-FR" sz="1200" dirty="0" smtClean="0">
              <a:solidFill>
                <a:prstClr val="black"/>
              </a:solidFill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107504" y="5507940"/>
            <a:ext cx="19451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Temps </a:t>
            </a:r>
            <a:r>
              <a:rPr lang="fr-FR" b="1" dirty="0" smtClean="0">
                <a:solidFill>
                  <a:prstClr val="black"/>
                </a:solidFill>
              </a:rPr>
              <a:t>:</a:t>
            </a:r>
            <a:r>
              <a:rPr lang="fr-FR" b="1" dirty="0" smtClean="0">
                <a:solidFill>
                  <a:prstClr val="black"/>
                </a:solidFill>
              </a:rPr>
              <a:t>15</a:t>
            </a:r>
            <a:r>
              <a:rPr lang="fr-FR" b="1" dirty="0" smtClean="0">
                <a:solidFill>
                  <a:prstClr val="black"/>
                </a:solidFill>
              </a:rPr>
              <a:t>’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20" name="Ellipse 219"/>
          <p:cNvSpPr/>
          <p:nvPr/>
        </p:nvSpPr>
        <p:spPr>
          <a:xfrm rot="10800000" flipV="1">
            <a:off x="5292408" y="4120344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1" name="Ellipse 220"/>
          <p:cNvSpPr/>
          <p:nvPr/>
        </p:nvSpPr>
        <p:spPr>
          <a:xfrm rot="10800000" flipV="1">
            <a:off x="5764682" y="2314842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2" name="Ellipse 221"/>
          <p:cNvSpPr/>
          <p:nvPr/>
        </p:nvSpPr>
        <p:spPr>
          <a:xfrm rot="10800000" flipV="1">
            <a:off x="5292408" y="4474902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3" name="Ellipse 222"/>
          <p:cNvSpPr/>
          <p:nvPr/>
        </p:nvSpPr>
        <p:spPr>
          <a:xfrm rot="10800000" flipV="1">
            <a:off x="7031757" y="3610920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4" name="Ellipse 223"/>
          <p:cNvSpPr/>
          <p:nvPr/>
        </p:nvSpPr>
        <p:spPr>
          <a:xfrm rot="10800000" flipV="1">
            <a:off x="6251154" y="4331356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5" name="Ellipse 224"/>
          <p:cNvSpPr/>
          <p:nvPr/>
        </p:nvSpPr>
        <p:spPr>
          <a:xfrm rot="10800000" flipV="1">
            <a:off x="7512047" y="2421067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7" name="Ellipse 226"/>
          <p:cNvSpPr/>
          <p:nvPr/>
        </p:nvSpPr>
        <p:spPr>
          <a:xfrm rot="10800000" flipV="1">
            <a:off x="6862192" y="4421878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8" name="Ellipse 227"/>
          <p:cNvSpPr/>
          <p:nvPr/>
        </p:nvSpPr>
        <p:spPr>
          <a:xfrm rot="10800000" flipV="1">
            <a:off x="4375131" y="5734092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9" name="Ellipse 228"/>
          <p:cNvSpPr/>
          <p:nvPr/>
        </p:nvSpPr>
        <p:spPr>
          <a:xfrm rot="10800000" flipV="1">
            <a:off x="6862192" y="5339975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0" name="Ellipse 229"/>
          <p:cNvSpPr/>
          <p:nvPr/>
        </p:nvSpPr>
        <p:spPr>
          <a:xfrm rot="10800000" flipV="1">
            <a:off x="5369808" y="2527292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2" name="Ellipse 231"/>
          <p:cNvSpPr/>
          <p:nvPr/>
        </p:nvSpPr>
        <p:spPr>
          <a:xfrm rot="10800000" flipV="1">
            <a:off x="7578314" y="3933810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3" name="Ellipse 232"/>
          <p:cNvSpPr/>
          <p:nvPr/>
        </p:nvSpPr>
        <p:spPr>
          <a:xfrm rot="10800000" flipV="1">
            <a:off x="8532440" y="4241877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4" name="Ellipse 233"/>
          <p:cNvSpPr/>
          <p:nvPr/>
        </p:nvSpPr>
        <p:spPr>
          <a:xfrm rot="10800000" flipV="1">
            <a:off x="5872097" y="5933706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5" name="Ellipse 234"/>
          <p:cNvSpPr/>
          <p:nvPr/>
        </p:nvSpPr>
        <p:spPr>
          <a:xfrm rot="10800000" flipV="1">
            <a:off x="5796137" y="4130541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6" name="Ellipse 235"/>
          <p:cNvSpPr/>
          <p:nvPr/>
        </p:nvSpPr>
        <p:spPr>
          <a:xfrm rot="10800000" flipV="1">
            <a:off x="7890110" y="5933706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7" name="Ellipse 236"/>
          <p:cNvSpPr/>
          <p:nvPr/>
        </p:nvSpPr>
        <p:spPr>
          <a:xfrm rot="10800000" flipV="1">
            <a:off x="2722883" y="4251090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38" name="Picture 3" descr="C:\Users\antoine\AppData\Local\Microsoft\Windows\Temporary Internet Files\Content.IE5\LDK3KDWD\Ballon_de_handbal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13" y="4348103"/>
            <a:ext cx="17585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9" name="Connecteur droit avec flèche 238"/>
          <p:cNvCxnSpPr/>
          <p:nvPr/>
        </p:nvCxnSpPr>
        <p:spPr>
          <a:xfrm flipH="1">
            <a:off x="7956376" y="4477245"/>
            <a:ext cx="544659" cy="14000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>
            <a:stCxn id="229" idx="3"/>
          </p:cNvCxnSpPr>
          <p:nvPr/>
        </p:nvCxnSpPr>
        <p:spPr>
          <a:xfrm>
            <a:off x="6975314" y="5430644"/>
            <a:ext cx="735531" cy="50306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>
            <a:off x="4499475" y="5717318"/>
            <a:ext cx="1438887" cy="6988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6367631" y="4448051"/>
            <a:ext cx="427431" cy="17072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>
            <a:off x="5511464" y="4212545"/>
            <a:ext cx="427431" cy="17072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/>
          <p:nvPr/>
        </p:nvCxnSpPr>
        <p:spPr>
          <a:xfrm>
            <a:off x="7077324" y="3727615"/>
            <a:ext cx="434723" cy="38205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1" y="0"/>
            <a:ext cx="4572000" cy="2276872"/>
          </a:xfrm>
          <a:prstGeom prst="rect">
            <a:avLst/>
          </a:prstGeom>
        </p:spPr>
      </p:pic>
      <p:pic>
        <p:nvPicPr>
          <p:cNvPr id="7" name="Image 6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61" y="0"/>
            <a:ext cx="4572000" cy="2276872"/>
          </a:xfrm>
          <a:prstGeom prst="rect">
            <a:avLst/>
          </a:prstGeom>
        </p:spPr>
      </p:pic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" y="2276872"/>
            <a:ext cx="4572000" cy="2376264"/>
          </a:xfrm>
          <a:prstGeom prst="rect">
            <a:avLst/>
          </a:prstGeom>
        </p:spPr>
      </p:pic>
      <p:pic>
        <p:nvPicPr>
          <p:cNvPr id="12" name="Image 11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" y="4653137"/>
            <a:ext cx="4554554" cy="2204864"/>
          </a:xfrm>
          <a:prstGeom prst="rect">
            <a:avLst/>
          </a:prstGeom>
        </p:spPr>
      </p:pic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573" y="2247671"/>
            <a:ext cx="4538427" cy="2405465"/>
          </a:xfrm>
          <a:prstGeom prst="rect">
            <a:avLst/>
          </a:prstGeom>
        </p:spPr>
      </p:pic>
      <p:pic>
        <p:nvPicPr>
          <p:cNvPr id="18" name="Image 17" descr="Capture d’écra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72" y="4616096"/>
            <a:ext cx="4560461" cy="222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5" y="0"/>
            <a:ext cx="4514663" cy="3425477"/>
          </a:xfrm>
          <a:prstGeom prst="rect">
            <a:avLst/>
          </a:prstGeom>
        </p:spPr>
      </p:pic>
      <p:pic>
        <p:nvPicPr>
          <p:cNvPr id="6" name="Image 5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672" y="-36005"/>
            <a:ext cx="4638328" cy="3461481"/>
          </a:xfrm>
          <a:prstGeom prst="rect">
            <a:avLst/>
          </a:prstGeom>
        </p:spPr>
      </p:pic>
      <p:pic>
        <p:nvPicPr>
          <p:cNvPr id="8" name="Image 7" descr="Capture d’écr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7823"/>
            <a:ext cx="4505672" cy="3480178"/>
          </a:xfrm>
          <a:prstGeom prst="rect">
            <a:avLst/>
          </a:prstGeom>
        </p:spPr>
      </p:pic>
      <p:pic>
        <p:nvPicPr>
          <p:cNvPr id="9" name="Image 8" descr="Capture d’écra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426" y="3425476"/>
            <a:ext cx="4620573" cy="3432525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 flipV="1">
            <a:off x="3347864" y="1556793"/>
            <a:ext cx="288032" cy="50405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2649791" y="1778707"/>
            <a:ext cx="262169" cy="41768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935789" y="1520788"/>
            <a:ext cx="576064" cy="7200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5508104" y="1520789"/>
            <a:ext cx="504056" cy="46676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257648" y="1410892"/>
            <a:ext cx="186560" cy="367815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5821468" y="1904126"/>
            <a:ext cx="43618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539552" y="4873954"/>
            <a:ext cx="925388" cy="8929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1547664" y="4725144"/>
            <a:ext cx="436180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 flipV="1">
            <a:off x="1464940" y="5013176"/>
            <a:ext cx="586780" cy="7200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 flipV="1">
            <a:off x="1683030" y="5301208"/>
            <a:ext cx="368690" cy="216024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96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524328" y="9428192"/>
            <a:ext cx="1080120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7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84937" y="5358"/>
            <a:ext cx="5015455" cy="455788"/>
          </a:xfrm>
          <a:solidFill>
            <a:srgbClr val="FFFF00"/>
          </a:solidFill>
        </p:spPr>
        <p:txBody>
          <a:bodyPr>
            <a:normAutofit lnSpcReduction="1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Thème</a:t>
            </a:r>
            <a:r>
              <a:rPr lang="fr-FR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fr-F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de la séance:</a:t>
            </a:r>
          </a:p>
        </p:txBody>
      </p:sp>
      <p:sp>
        <p:nvSpPr>
          <p:cNvPr id="1033" name="ZoneTexte 1032"/>
          <p:cNvSpPr txBox="1"/>
          <p:nvPr/>
        </p:nvSpPr>
        <p:spPr>
          <a:xfrm>
            <a:off x="12034" y="5358"/>
            <a:ext cx="119569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Matériel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437378" y="650805"/>
            <a:ext cx="308528" cy="221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</a:rPr>
              <a:t>20</a:t>
            </a:r>
            <a:endParaRPr lang="fr-FR" sz="800" dirty="0">
              <a:solidFill>
                <a:prstClr val="black"/>
              </a:solidFill>
            </a:endParaRPr>
          </a:p>
        </p:txBody>
      </p:sp>
      <p:pic>
        <p:nvPicPr>
          <p:cNvPr id="1027" name="Picture 3" descr="C:\Users\antoine\AppData\Local\Microsoft\Windows\Temporary Internet Files\Content.IE5\LDK3KDWD\Ballon_de_handbal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07" y="449587"/>
            <a:ext cx="119083" cy="12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" name="Groupe 1029"/>
          <p:cNvGrpSpPr/>
          <p:nvPr/>
        </p:nvGrpSpPr>
        <p:grpSpPr>
          <a:xfrm>
            <a:off x="12034" y="370138"/>
            <a:ext cx="1661864" cy="539397"/>
            <a:chOff x="749896" y="764704"/>
            <a:chExt cx="1661864" cy="525425"/>
          </a:xfrm>
        </p:grpSpPr>
        <p:grpSp>
          <p:nvGrpSpPr>
            <p:cNvPr id="21" name="Groupe 20"/>
            <p:cNvGrpSpPr/>
            <p:nvPr/>
          </p:nvGrpSpPr>
          <p:grpSpPr>
            <a:xfrm>
              <a:off x="749896" y="764704"/>
              <a:ext cx="1661864" cy="525425"/>
              <a:chOff x="749896" y="764704"/>
              <a:chExt cx="1517848" cy="52542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49896" y="764704"/>
                <a:ext cx="1517848" cy="5040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" name="Connecteur droit 7"/>
              <p:cNvCxnSpPr/>
              <p:nvPr/>
            </p:nvCxnSpPr>
            <p:spPr>
              <a:xfrm>
                <a:off x="971600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>
                <a:off x="1187624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>
                <a:off x="1403648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>
                <a:off x="1619672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>
                <a:off x="1835696" y="786073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>
                <a:off x="2051720" y="764704"/>
                <a:ext cx="0" cy="5040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>
                <a:stCxn id="4" idx="1"/>
                <a:endCxn id="4" idx="3"/>
              </p:cNvCxnSpPr>
              <p:nvPr/>
            </p:nvCxnSpPr>
            <p:spPr>
              <a:xfrm>
                <a:off x="749896" y="1016732"/>
                <a:ext cx="151784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ZoneTexte 25"/>
            <p:cNvSpPr txBox="1"/>
            <p:nvPr/>
          </p:nvSpPr>
          <p:spPr>
            <a:xfrm>
              <a:off x="1938719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prstClr val="black"/>
                  </a:solidFill>
                </a:rPr>
                <a:t>20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702198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prstClr val="black"/>
                  </a:solidFill>
                </a:rPr>
                <a:t>2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1465677" y="1053753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prstClr val="black"/>
                  </a:solidFill>
                </a:rPr>
                <a:t>6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1229156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prstClr val="black"/>
                  </a:solidFill>
                </a:rPr>
                <a:t>8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992636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prstClr val="black"/>
                  </a:solidFill>
                </a:rPr>
                <a:t>0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749896" y="1038101"/>
              <a:ext cx="3085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 smtClean="0">
                  <a:solidFill>
                    <a:prstClr val="black"/>
                  </a:solidFill>
                </a:rPr>
                <a:t>2</a:t>
              </a:r>
              <a:endParaRPr lang="fr-FR" sz="800" dirty="0">
                <a:solidFill>
                  <a:prstClr val="black"/>
                </a:solidFill>
              </a:endParaRPr>
            </a:p>
          </p:txBody>
        </p:sp>
      </p:grpSp>
      <p:sp>
        <p:nvSpPr>
          <p:cNvPr id="24" name="Triangle isocèle 23"/>
          <p:cNvSpPr/>
          <p:nvPr/>
        </p:nvSpPr>
        <p:spPr>
          <a:xfrm>
            <a:off x="1036342" y="392074"/>
            <a:ext cx="61491" cy="236793"/>
          </a:xfrm>
          <a:prstGeom prst="triangle">
            <a:avLst/>
          </a:prstGeom>
          <a:solidFill>
            <a:srgbClr val="FFC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5" name="Triangle isocèle 24"/>
          <p:cNvSpPr/>
          <p:nvPr/>
        </p:nvSpPr>
        <p:spPr>
          <a:xfrm>
            <a:off x="1241525" y="497557"/>
            <a:ext cx="144016" cy="73923"/>
          </a:xfrm>
          <a:prstGeom prst="triangle">
            <a:avLst/>
          </a:prstGeom>
          <a:solidFill>
            <a:srgbClr val="FF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38485" y="510470"/>
            <a:ext cx="216024" cy="739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563302" y="391286"/>
            <a:ext cx="45719" cy="221768"/>
            <a:chOff x="1430628" y="1412776"/>
            <a:chExt cx="45719" cy="318119"/>
          </a:xfrm>
          <a:solidFill>
            <a:srgbClr val="00B0F0"/>
          </a:solidFill>
        </p:grpSpPr>
        <p:cxnSp>
          <p:nvCxnSpPr>
            <p:cNvPr id="37" name="Connecteur droit 36"/>
            <p:cNvCxnSpPr/>
            <p:nvPr/>
          </p:nvCxnSpPr>
          <p:spPr>
            <a:xfrm>
              <a:off x="1455840" y="1412776"/>
              <a:ext cx="0" cy="288032"/>
            </a:xfrm>
            <a:prstGeom prst="lin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rapèze 37"/>
            <p:cNvSpPr/>
            <p:nvPr/>
          </p:nvSpPr>
          <p:spPr>
            <a:xfrm>
              <a:off x="1430628" y="1685176"/>
              <a:ext cx="45719" cy="45719"/>
            </a:xfrm>
            <a:prstGeom prst="trapezoid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grpSp>
        <p:nvGrpSpPr>
          <p:cNvPr id="1029" name="Groupe 1028"/>
          <p:cNvGrpSpPr/>
          <p:nvPr/>
        </p:nvGrpSpPr>
        <p:grpSpPr>
          <a:xfrm>
            <a:off x="33608" y="434994"/>
            <a:ext cx="208073" cy="157086"/>
            <a:chOff x="1115616" y="1466782"/>
            <a:chExt cx="231267" cy="162018"/>
          </a:xfrm>
        </p:grpSpPr>
        <p:cxnSp>
          <p:nvCxnSpPr>
            <p:cNvPr id="41" name="Connecteur droit 40"/>
            <p:cNvCxnSpPr/>
            <p:nvPr/>
          </p:nvCxnSpPr>
          <p:spPr>
            <a:xfrm flipV="1">
              <a:off x="1115616" y="1484784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V="1">
              <a:off x="1301164" y="1484784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>
              <a:off x="1115616" y="1484784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1115616" y="1466782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1300496" y="1466782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1346883" y="1466782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flipV="1">
              <a:off x="1300496" y="1610798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1161335" y="1466782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flipV="1">
              <a:off x="1163004" y="1466782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V="1">
              <a:off x="1116665" y="1607108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1161335" y="1604919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e 101"/>
          <p:cNvGrpSpPr/>
          <p:nvPr/>
        </p:nvGrpSpPr>
        <p:grpSpPr>
          <a:xfrm>
            <a:off x="320562" y="477841"/>
            <a:ext cx="92774" cy="92404"/>
            <a:chOff x="1115616" y="1466782"/>
            <a:chExt cx="231267" cy="162018"/>
          </a:xfrm>
        </p:grpSpPr>
        <p:cxnSp>
          <p:nvCxnSpPr>
            <p:cNvPr id="103" name="Connecteur droit 102"/>
            <p:cNvCxnSpPr/>
            <p:nvPr/>
          </p:nvCxnSpPr>
          <p:spPr>
            <a:xfrm flipV="1">
              <a:off x="1115616" y="1484784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 flipV="1">
              <a:off x="1301164" y="1484784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1115616" y="1484784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flipV="1">
              <a:off x="1115616" y="1466782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flipV="1">
              <a:off x="1300496" y="1466782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 flipV="1">
              <a:off x="1346883" y="1466782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 flipV="1">
              <a:off x="1300496" y="1610798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>
              <a:off x="1161335" y="1466782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flipV="1">
              <a:off x="1163004" y="1466782"/>
              <a:ext cx="0" cy="144016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 flipV="1">
              <a:off x="1116665" y="1607108"/>
              <a:ext cx="46387" cy="18002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>
            <a:xfrm>
              <a:off x="1161335" y="1604919"/>
              <a:ext cx="185548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4" name="Rectangle 1033"/>
          <p:cNvSpPr/>
          <p:nvPr/>
        </p:nvSpPr>
        <p:spPr>
          <a:xfrm>
            <a:off x="0" y="909535"/>
            <a:ext cx="4067944" cy="884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cxnSp>
        <p:nvCxnSpPr>
          <p:cNvPr id="1036" name="Connecteur droit 1035"/>
          <p:cNvCxnSpPr/>
          <p:nvPr/>
        </p:nvCxnSpPr>
        <p:spPr>
          <a:xfrm>
            <a:off x="1146942" y="909535"/>
            <a:ext cx="1" cy="884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2722882" y="909535"/>
            <a:ext cx="1" cy="884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>
            <a:stCxn id="1034" idx="3"/>
            <a:endCxn id="1034" idx="1"/>
          </p:cNvCxnSpPr>
          <p:nvPr/>
        </p:nvCxnSpPr>
        <p:spPr>
          <a:xfrm flipH="1">
            <a:off x="0" y="1351599"/>
            <a:ext cx="4067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9" name="Connecteur droit avec flèche 1048"/>
          <p:cNvCxnSpPr/>
          <p:nvPr/>
        </p:nvCxnSpPr>
        <p:spPr>
          <a:xfrm>
            <a:off x="1253816" y="1162143"/>
            <a:ext cx="1194999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>
            <a:off x="80657" y="1162143"/>
            <a:ext cx="1059837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e 35"/>
          <p:cNvGrpSpPr/>
          <p:nvPr/>
        </p:nvGrpSpPr>
        <p:grpSpPr>
          <a:xfrm>
            <a:off x="2742766" y="1045558"/>
            <a:ext cx="1279549" cy="224489"/>
            <a:chOff x="46552" y="2768404"/>
            <a:chExt cx="1188823" cy="127985"/>
          </a:xfrm>
        </p:grpSpPr>
        <p:sp>
          <p:nvSpPr>
            <p:cNvPr id="27" name="Forme libre 26"/>
            <p:cNvSpPr/>
            <p:nvPr/>
          </p:nvSpPr>
          <p:spPr>
            <a:xfrm>
              <a:off x="46552" y="2768404"/>
              <a:ext cx="1055053" cy="127985"/>
            </a:xfrm>
            <a:custGeom>
              <a:avLst/>
              <a:gdLst>
                <a:gd name="connsiteX0" fmla="*/ 0 w 1619250"/>
                <a:gd name="connsiteY0" fmla="*/ 222446 h 255970"/>
                <a:gd name="connsiteX1" fmla="*/ 381000 w 1619250"/>
                <a:gd name="connsiteY1" fmla="*/ 3371 h 255970"/>
                <a:gd name="connsiteX2" fmla="*/ 533400 w 1619250"/>
                <a:gd name="connsiteY2" fmla="*/ 98621 h 255970"/>
                <a:gd name="connsiteX3" fmla="*/ 723900 w 1619250"/>
                <a:gd name="connsiteY3" fmla="*/ 222446 h 255970"/>
                <a:gd name="connsiteX4" fmla="*/ 1171575 w 1619250"/>
                <a:gd name="connsiteY4" fmla="*/ 31946 h 255970"/>
                <a:gd name="connsiteX5" fmla="*/ 1371600 w 1619250"/>
                <a:gd name="connsiteY5" fmla="*/ 222446 h 255970"/>
                <a:gd name="connsiteX6" fmla="*/ 1619250 w 1619250"/>
                <a:gd name="connsiteY6" fmla="*/ 251021 h 25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250" h="255970">
                  <a:moveTo>
                    <a:pt x="0" y="222446"/>
                  </a:moveTo>
                  <a:cubicBezTo>
                    <a:pt x="146050" y="123227"/>
                    <a:pt x="292100" y="24008"/>
                    <a:pt x="381000" y="3371"/>
                  </a:cubicBezTo>
                  <a:cubicBezTo>
                    <a:pt x="469900" y="-17266"/>
                    <a:pt x="476250" y="62108"/>
                    <a:pt x="533400" y="98621"/>
                  </a:cubicBezTo>
                  <a:cubicBezTo>
                    <a:pt x="590550" y="135133"/>
                    <a:pt x="617538" y="233558"/>
                    <a:pt x="723900" y="222446"/>
                  </a:cubicBezTo>
                  <a:cubicBezTo>
                    <a:pt x="830262" y="211334"/>
                    <a:pt x="1063625" y="31946"/>
                    <a:pt x="1171575" y="31946"/>
                  </a:cubicBezTo>
                  <a:cubicBezTo>
                    <a:pt x="1279525" y="31946"/>
                    <a:pt x="1296988" y="185934"/>
                    <a:pt x="1371600" y="222446"/>
                  </a:cubicBezTo>
                  <a:cubicBezTo>
                    <a:pt x="1446212" y="258958"/>
                    <a:pt x="1589088" y="260546"/>
                    <a:pt x="1619250" y="251021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  <p:cxnSp>
          <p:nvCxnSpPr>
            <p:cNvPr id="35" name="Connecteur droit avec flèche 34"/>
            <p:cNvCxnSpPr>
              <a:stCxn id="27" idx="6"/>
            </p:cNvCxnSpPr>
            <p:nvPr/>
          </p:nvCxnSpPr>
          <p:spPr>
            <a:xfrm>
              <a:off x="1101605" y="2893915"/>
              <a:ext cx="133770" cy="24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ZoneTexte 39"/>
          <p:cNvSpPr txBox="1"/>
          <p:nvPr/>
        </p:nvSpPr>
        <p:spPr>
          <a:xfrm>
            <a:off x="0" y="1436470"/>
            <a:ext cx="1281768" cy="30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</a:rPr>
              <a:t>Déplacement joueur</a:t>
            </a:r>
            <a:endParaRPr lang="fr-FR" sz="800" dirty="0">
              <a:solidFill>
                <a:prstClr val="black"/>
              </a:solidFill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1139099" y="1454677"/>
            <a:ext cx="1281768" cy="302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</a:rPr>
              <a:t>Déplacement Ballon</a:t>
            </a:r>
            <a:endParaRPr lang="fr-FR" sz="800" dirty="0">
              <a:solidFill>
                <a:prstClr val="black"/>
              </a:solidFill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2743224" y="1461179"/>
            <a:ext cx="1565642" cy="25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>
                <a:solidFill>
                  <a:prstClr val="black"/>
                </a:solidFill>
              </a:rPr>
              <a:t>Déplacement joueur/Ballon</a:t>
            </a:r>
            <a:endParaRPr lang="fr-FR" sz="800" dirty="0">
              <a:solidFill>
                <a:prstClr val="black"/>
              </a:solidFill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4067944" y="908760"/>
            <a:ext cx="162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On a le ballon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4067944" y="1271663"/>
            <a:ext cx="1620000" cy="522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On a pas le ballon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5580312" y="908760"/>
            <a:ext cx="180000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prstClr val="black"/>
                </a:solidFill>
              </a:defRPr>
            </a:lvl1pPr>
          </a:lstStyle>
          <a:p>
            <a:r>
              <a:rPr lang="fr-FR" dirty="0"/>
              <a:t>Conserver /Progresser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5581676" y="1263908"/>
            <a:ext cx="1798836" cy="522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prstClr val="black"/>
                </a:solidFill>
              </a:defRPr>
            </a:lvl1pPr>
          </a:lstStyle>
          <a:p>
            <a:r>
              <a:rPr lang="fr-FR" dirty="0"/>
              <a:t>S’opposer  la Progression</a:t>
            </a:r>
            <a:endParaRPr lang="fr-FR" dirty="0"/>
          </a:p>
        </p:txBody>
      </p:sp>
      <p:sp>
        <p:nvSpPr>
          <p:cNvPr id="91" name="ZoneTexte 90"/>
          <p:cNvSpPr txBox="1"/>
          <p:nvPr/>
        </p:nvSpPr>
        <p:spPr>
          <a:xfrm>
            <a:off x="7380512" y="908760"/>
            <a:ext cx="1800000" cy="36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prstClr val="black"/>
                </a:solidFill>
              </a:rPr>
              <a:t>Déséquilibrer/Finir</a:t>
            </a:r>
            <a:endParaRPr lang="fr-FR" sz="1400" dirty="0">
              <a:solidFill>
                <a:prstClr val="black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7380512" y="1263908"/>
            <a:ext cx="1800000" cy="52322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>
              <a:defRPr sz="1400">
                <a:solidFill>
                  <a:prstClr val="black"/>
                </a:solidFill>
              </a:defRPr>
            </a:lvl1pPr>
          </a:lstStyle>
          <a:p>
            <a:r>
              <a:rPr lang="fr-FR" dirty="0"/>
              <a:t>S’opposer pour Protéger son but</a:t>
            </a:r>
          </a:p>
        </p:txBody>
      </p:sp>
      <p:sp>
        <p:nvSpPr>
          <p:cNvPr id="96" name="Sous-titre 2"/>
          <p:cNvSpPr txBox="1">
            <a:spLocks/>
          </p:cNvSpPr>
          <p:nvPr/>
        </p:nvSpPr>
        <p:spPr>
          <a:xfrm>
            <a:off x="2420867" y="441815"/>
            <a:ext cx="6695184" cy="462249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 dirty="0" smtClean="0">
                <a:ln w="1905">
                  <a:solidFill>
                    <a:prstClr val="black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Occuper l’espace en Largeur et </a:t>
            </a:r>
            <a:r>
              <a:rPr lang="fr-FR" sz="2400" b="1" dirty="0">
                <a:ln w="1905">
                  <a:solidFill>
                    <a:prstClr val="black"/>
                  </a:solidFill>
                </a:ln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Profondeur</a:t>
            </a:r>
          </a:p>
        </p:txBody>
      </p:sp>
      <p:pic>
        <p:nvPicPr>
          <p:cNvPr id="116" name="Picture 8" descr="C:\Users\antoine\AppData\Local\Microsoft\Windows\Temporary Internet Files\Content.IE5\WZG8ZIPE\493px-Soccer_field_-_empt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2614" y="950277"/>
            <a:ext cx="5064338" cy="681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34552" y="1916832"/>
            <a:ext cx="194516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prstClr val="black"/>
                </a:solidFill>
              </a:rPr>
              <a:t>Jeu</a:t>
            </a:r>
            <a:endParaRPr lang="fr-FR" b="1" u="sng" dirty="0">
              <a:solidFill>
                <a:prstClr val="black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7641" y="2426675"/>
            <a:ext cx="2233192" cy="21236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200" b="1" u="sng" dirty="0" smtClean="0">
                <a:solidFill>
                  <a:prstClr val="black"/>
                </a:solidFill>
              </a:rPr>
              <a:t>Consignes: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</a:rPr>
              <a:t>Bien occuper les zones et se démarquer 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fr-FR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</a:rPr>
              <a:t>Etre disponible pour le porteur</a:t>
            </a: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fr-FR" sz="1200" dirty="0" smtClean="0">
              <a:solidFill>
                <a:prstClr val="black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fr-FR" sz="1200" dirty="0" smtClean="0">
                <a:solidFill>
                  <a:prstClr val="black"/>
                </a:solidFill>
              </a:rPr>
              <a:t>Le plus proche du porteur exerce un pressing et les autres coupent les angles de passes</a:t>
            </a:r>
            <a:endParaRPr lang="fr-FR" sz="1200" dirty="0" smtClean="0">
              <a:solidFill>
                <a:prstClr val="black"/>
              </a:solidFill>
            </a:endParaRPr>
          </a:p>
        </p:txBody>
      </p:sp>
      <p:sp>
        <p:nvSpPr>
          <p:cNvPr id="175" name="ZoneTexte 174"/>
          <p:cNvSpPr txBox="1"/>
          <p:nvPr/>
        </p:nvSpPr>
        <p:spPr>
          <a:xfrm>
            <a:off x="107504" y="5507940"/>
            <a:ext cx="194516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prstClr val="black"/>
                </a:solidFill>
              </a:rPr>
              <a:t>Temps :30’ 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220" name="Ellipse 219"/>
          <p:cNvSpPr/>
          <p:nvPr/>
        </p:nvSpPr>
        <p:spPr>
          <a:xfrm rot="10800000" flipV="1">
            <a:off x="5292408" y="4120344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1" name="Ellipse 220"/>
          <p:cNvSpPr/>
          <p:nvPr/>
        </p:nvSpPr>
        <p:spPr>
          <a:xfrm rot="10800000" flipV="1">
            <a:off x="5764682" y="2314842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2" name="Ellipse 221"/>
          <p:cNvSpPr/>
          <p:nvPr/>
        </p:nvSpPr>
        <p:spPr>
          <a:xfrm rot="10800000" flipV="1">
            <a:off x="5292408" y="4474902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3" name="Ellipse 222"/>
          <p:cNvSpPr/>
          <p:nvPr/>
        </p:nvSpPr>
        <p:spPr>
          <a:xfrm rot="10800000" flipV="1">
            <a:off x="7031757" y="3610920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4" name="Ellipse 223"/>
          <p:cNvSpPr/>
          <p:nvPr/>
        </p:nvSpPr>
        <p:spPr>
          <a:xfrm rot="10800000" flipV="1">
            <a:off x="6251154" y="4331356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5" name="Ellipse 224"/>
          <p:cNvSpPr/>
          <p:nvPr/>
        </p:nvSpPr>
        <p:spPr>
          <a:xfrm rot="10800000" flipV="1">
            <a:off x="7512047" y="2421067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7" name="Ellipse 226"/>
          <p:cNvSpPr/>
          <p:nvPr/>
        </p:nvSpPr>
        <p:spPr>
          <a:xfrm rot="10800000" flipV="1">
            <a:off x="6862192" y="4421878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8" name="Ellipse 227"/>
          <p:cNvSpPr/>
          <p:nvPr/>
        </p:nvSpPr>
        <p:spPr>
          <a:xfrm rot="10800000" flipV="1">
            <a:off x="4375131" y="5734092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29" name="Ellipse 228"/>
          <p:cNvSpPr/>
          <p:nvPr/>
        </p:nvSpPr>
        <p:spPr>
          <a:xfrm rot="10800000" flipV="1">
            <a:off x="6862192" y="5339975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0" name="Ellipse 229"/>
          <p:cNvSpPr/>
          <p:nvPr/>
        </p:nvSpPr>
        <p:spPr>
          <a:xfrm rot="10800000" flipV="1">
            <a:off x="5369808" y="2527292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2" name="Ellipse 231"/>
          <p:cNvSpPr/>
          <p:nvPr/>
        </p:nvSpPr>
        <p:spPr>
          <a:xfrm rot="10800000" flipV="1">
            <a:off x="7578314" y="3933810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3" name="Ellipse 232"/>
          <p:cNvSpPr/>
          <p:nvPr/>
        </p:nvSpPr>
        <p:spPr>
          <a:xfrm rot="10800000" flipV="1">
            <a:off x="8532440" y="4241877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4" name="Ellipse 233"/>
          <p:cNvSpPr/>
          <p:nvPr/>
        </p:nvSpPr>
        <p:spPr>
          <a:xfrm rot="10800000" flipV="1">
            <a:off x="5872097" y="5933706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5" name="Ellipse 234"/>
          <p:cNvSpPr/>
          <p:nvPr/>
        </p:nvSpPr>
        <p:spPr>
          <a:xfrm rot="10800000" flipV="1">
            <a:off x="5796137" y="4130541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6" name="Ellipse 235"/>
          <p:cNvSpPr/>
          <p:nvPr/>
        </p:nvSpPr>
        <p:spPr>
          <a:xfrm rot="10800000" flipV="1">
            <a:off x="7890110" y="5933706"/>
            <a:ext cx="132531" cy="10622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37" name="Ellipse 236"/>
          <p:cNvSpPr/>
          <p:nvPr/>
        </p:nvSpPr>
        <p:spPr>
          <a:xfrm rot="10800000" flipV="1">
            <a:off x="2722883" y="4251090"/>
            <a:ext cx="132531" cy="1062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238" name="Picture 3" descr="C:\Users\antoine\AppData\Local\Microsoft\Windows\Temporary Internet Files\Content.IE5\LDK3KDWD\Ballon_de_handball.sv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513" y="4348103"/>
            <a:ext cx="175853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9" name="Connecteur droit avec flèche 238"/>
          <p:cNvCxnSpPr/>
          <p:nvPr/>
        </p:nvCxnSpPr>
        <p:spPr>
          <a:xfrm flipH="1">
            <a:off x="7956376" y="4477245"/>
            <a:ext cx="544659" cy="14000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avec flèche 93"/>
          <p:cNvCxnSpPr>
            <a:stCxn id="229" idx="3"/>
          </p:cNvCxnSpPr>
          <p:nvPr/>
        </p:nvCxnSpPr>
        <p:spPr>
          <a:xfrm>
            <a:off x="6975314" y="5430644"/>
            <a:ext cx="735531" cy="50306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eur droit avec flèche 96"/>
          <p:cNvCxnSpPr/>
          <p:nvPr/>
        </p:nvCxnSpPr>
        <p:spPr>
          <a:xfrm>
            <a:off x="4499475" y="5717318"/>
            <a:ext cx="1438887" cy="69887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avec flèche 98"/>
          <p:cNvCxnSpPr/>
          <p:nvPr/>
        </p:nvCxnSpPr>
        <p:spPr>
          <a:xfrm>
            <a:off x="6367631" y="4448051"/>
            <a:ext cx="427431" cy="17072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/>
          <p:nvPr/>
        </p:nvCxnSpPr>
        <p:spPr>
          <a:xfrm>
            <a:off x="5511464" y="4212545"/>
            <a:ext cx="427431" cy="17072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/>
          <p:nvPr/>
        </p:nvCxnSpPr>
        <p:spPr>
          <a:xfrm>
            <a:off x="7077324" y="3727615"/>
            <a:ext cx="434723" cy="38205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4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219</Words>
  <Application>Microsoft Office PowerPoint</Application>
  <PresentationFormat>Affichage à l'écran (4:3)</PresentationFormat>
  <Paragraphs>80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Thème Office</vt:lpstr>
      <vt:lpstr> </vt:lpstr>
      <vt:lpstr> </vt:lpstr>
      <vt:lpstr>Présentation PowerPoint</vt:lpstr>
      <vt:lpstr>Présentation PowerPoint</vt:lpstr>
      <vt:lpstr>Présentation PowerPoint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</dc:creator>
  <cp:lastModifiedBy>Frédéric</cp:lastModifiedBy>
  <cp:revision>40</cp:revision>
  <cp:lastPrinted>2018-11-06T17:54:27Z</cp:lastPrinted>
  <dcterms:created xsi:type="dcterms:W3CDTF">2016-07-11T19:17:31Z</dcterms:created>
  <dcterms:modified xsi:type="dcterms:W3CDTF">2019-01-07T21:26:25Z</dcterms:modified>
</cp:coreProperties>
</file>