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447B-BCE3-DA4F-AA0C-AD95EBCA0635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EBB7-7735-A946-AA84-D0EAA2E9C2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542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FF7FB-1A7C-42CD-8BC9-77900949350A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1C14-2EF2-40E1-AA91-575E9BE68C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6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1C14-2EF2-40E1-AA91-575E9BE68C5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96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dirty="0" err="1" smtClean="0"/>
              <a:t>Sporting</a:t>
            </a:r>
            <a:r>
              <a:rPr lang="fr-FR" dirty="0" smtClean="0"/>
              <a:t> club </a:t>
            </a:r>
            <a:r>
              <a:rPr lang="fr-FR" dirty="0" err="1" smtClean="0"/>
              <a:t>tourvain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516488" cy="360040"/>
          </a:xfrm>
        </p:spPr>
        <p:txBody>
          <a:bodyPr/>
          <a:lstStyle>
            <a:lvl1pPr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BE" dirty="0" smtClean="0"/>
              <a:t>Dossier de partenariat 2014-2015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50" y="404664"/>
            <a:ext cx="1764000" cy="176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>
              <a:rot lat="840000" lon="0" rev="0"/>
            </a:camera>
            <a:lightRig rig="threePt" dir="t"/>
          </a:scene3d>
          <a:sp3d>
            <a:bevelT w="44450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	Saison 2014/2015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SPORTING CLUB TOURVAIN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DOSSIER DE </a:t>
            </a: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     Saison 2014/2015</a:t>
            </a:r>
            <a:r>
              <a:rPr lang="fr-FR" dirty="0" smtClean="0"/>
              <a:t>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Saison 2014/2015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1415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0" dirty="0" smtClean="0">
                <a:solidFill>
                  <a:schemeClr val="tx1"/>
                </a:solidFill>
                <a:latin typeface="+mj-lt"/>
                <a:cs typeface="+mj-cs"/>
              </a:rPr>
              <a:t>	      </a:t>
            </a: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     Saison 2014/2015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</a:defRPr>
            </a:lvl1pPr>
          </a:lstStyle>
          <a:p>
            <a:r>
              <a:rPr lang="fr-BE" dirty="0" smtClean="0"/>
              <a:t>sPORTING cLUB tOURVAIN 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24"/>
            <a:ext cx="1524000" cy="1743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1105919" y="1605820"/>
            <a:ext cx="5648623" cy="120430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SPORTING CLUB TOURVAIN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772400" cy="2207123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fr-F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fr-FR" sz="48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DOSSIER DE PARTENARIAT 2014-2015</a:t>
            </a:r>
            <a:endParaRPr lang="fr-FR" sz="48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endParaRPr lang="fr-F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2000" b="1" i="1" u="sng" dirty="0" smtClean="0">
                <a:latin typeface="Arial"/>
                <a:cs typeface="Arial"/>
              </a:rPr>
              <a:t>Le minibus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4032448" cy="2736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88840"/>
            <a:ext cx="3096344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4" y="3356992"/>
            <a:ext cx="1152128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sponsor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940152" y="3212976"/>
            <a:ext cx="720080" cy="2520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sponsor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1419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DOSSIER DE PARTENARIAT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Saison 2014/2015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87824" y="1124744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latin typeface="Arial"/>
                <a:cs typeface="Arial"/>
              </a:rPr>
              <a:t>Les Survêtements </a:t>
            </a:r>
            <a:r>
              <a:rPr lang="fr-FR" sz="2000" b="1" i="1" u="sng" dirty="0">
                <a:latin typeface="Arial"/>
                <a:cs typeface="Arial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1847850" cy="396066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8722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84168" y="2492896"/>
            <a:ext cx="7200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Sponsor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96136" y="38610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Dos du survêtement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16882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latin typeface="Arial"/>
              <a:cs typeface="Arial"/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708920"/>
            <a:ext cx="216024" cy="216024"/>
          </a:xfrm>
        </p:spPr>
      </p:pic>
      <p:sp>
        <p:nvSpPr>
          <p:cNvPr id="6" name="Rectangle 5"/>
          <p:cNvSpPr/>
          <p:nvPr/>
        </p:nvSpPr>
        <p:spPr>
          <a:xfrm>
            <a:off x="5652120" y="141277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 smtClean="0"/>
              <a:t>Les sacs à dos </a:t>
            </a:r>
            <a:r>
              <a:rPr lang="fr-FR" sz="2400" b="1" i="1" u="sng" dirty="0"/>
              <a:t>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356" y="2642063"/>
            <a:ext cx="432048" cy="360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324433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/>
              <a:t>Les </a:t>
            </a:r>
            <a:r>
              <a:rPr lang="fr-FR" sz="2400" b="1" i="1" u="sng" dirty="0" smtClean="0"/>
              <a:t>shorts </a:t>
            </a:r>
            <a:r>
              <a:rPr lang="fr-FR" sz="2400" b="1" i="1" u="sng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1"/>
            <a:ext cx="15083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15083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11960" y="1772816"/>
            <a:ext cx="64807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Sponsor</a:t>
            </a:r>
            <a:endParaRPr lang="fr-FR" sz="800" dirty="0"/>
          </a:p>
        </p:txBody>
      </p:sp>
      <p:sp>
        <p:nvSpPr>
          <p:cNvPr id="13" name="Rectangle 12"/>
          <p:cNvSpPr/>
          <p:nvPr/>
        </p:nvSpPr>
        <p:spPr>
          <a:xfrm>
            <a:off x="3995936" y="4437112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50" dirty="0" smtClean="0"/>
              <a:t>Sponsor</a:t>
            </a:r>
            <a:endParaRPr lang="fr-FR" sz="350" dirty="0"/>
          </a:p>
        </p:txBody>
      </p:sp>
    </p:spTree>
    <p:extLst>
      <p:ext uri="{BB962C8B-B14F-4D97-AF65-F5344CB8AC3E}">
        <p14:creationId xmlns:p14="http://schemas.microsoft.com/office/powerpoint/2010/main" xmlns="" val="34834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41528" cy="548640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sz="2000" b="1" dirty="0">
              <a:latin typeface="Arial"/>
              <a:cs typeface="Arial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62" b="33962"/>
          <a:stretch>
            <a:fillRect/>
          </a:stretch>
        </p:blipFill>
        <p:spPr>
          <a:xfrm>
            <a:off x="827584" y="1700808"/>
            <a:ext cx="7823505" cy="3723865"/>
          </a:xfrm>
        </p:spPr>
      </p:pic>
      <p:sp>
        <p:nvSpPr>
          <p:cNvPr id="7" name="Rectangle 6"/>
          <p:cNvSpPr/>
          <p:nvPr/>
        </p:nvSpPr>
        <p:spPr>
          <a:xfrm>
            <a:off x="3779912" y="2564904"/>
            <a:ext cx="165618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Réservé S.C.T.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203848" y="1196752"/>
            <a:ext cx="2808312" cy="60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Sponsor (grand emplacement).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203848" y="1844824"/>
            <a:ext cx="136815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SPONSOR (emplacement moyen).</a:t>
            </a:r>
            <a:endParaRPr lang="fr-FR" sz="800" dirty="0"/>
          </a:p>
        </p:txBody>
      </p:sp>
      <p:sp>
        <p:nvSpPr>
          <p:cNvPr id="11" name="Rectangle 10"/>
          <p:cNvSpPr/>
          <p:nvPr/>
        </p:nvSpPr>
        <p:spPr>
          <a:xfrm>
            <a:off x="4644008" y="1844824"/>
            <a:ext cx="136815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SPONSOR (emplacement moyen).</a:t>
            </a:r>
            <a:endParaRPr lang="fr-FR" sz="800" dirty="0"/>
          </a:p>
        </p:txBody>
      </p:sp>
      <p:sp>
        <p:nvSpPr>
          <p:cNvPr id="12" name="Rectangle 11"/>
          <p:cNvSpPr/>
          <p:nvPr/>
        </p:nvSpPr>
        <p:spPr>
          <a:xfrm>
            <a:off x="4644008" y="5229200"/>
            <a:ext cx="136815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SPONSOR (emplacement moyen).</a:t>
            </a:r>
            <a:endParaRPr lang="fr-FR" sz="800" dirty="0"/>
          </a:p>
        </p:txBody>
      </p:sp>
      <p:sp>
        <p:nvSpPr>
          <p:cNvPr id="13" name="Rectangle 12"/>
          <p:cNvSpPr/>
          <p:nvPr/>
        </p:nvSpPr>
        <p:spPr>
          <a:xfrm>
            <a:off x="3131840" y="5229200"/>
            <a:ext cx="136815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SPONSOR (emplacement moyen).</a:t>
            </a:r>
            <a:endParaRPr lang="fr-FR" sz="800" dirty="0"/>
          </a:p>
        </p:txBody>
      </p:sp>
      <p:sp>
        <p:nvSpPr>
          <p:cNvPr id="15" name="Rectangle 14"/>
          <p:cNvSpPr/>
          <p:nvPr/>
        </p:nvSpPr>
        <p:spPr>
          <a:xfrm>
            <a:off x="3203848" y="2348880"/>
            <a:ext cx="576064" cy="3529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16" name="Rectangle 15"/>
          <p:cNvSpPr/>
          <p:nvPr/>
        </p:nvSpPr>
        <p:spPr>
          <a:xfrm>
            <a:off x="5436096" y="4653136"/>
            <a:ext cx="576064" cy="444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17" name="Rectangle 16"/>
          <p:cNvSpPr/>
          <p:nvPr/>
        </p:nvSpPr>
        <p:spPr>
          <a:xfrm>
            <a:off x="5436096" y="4221088"/>
            <a:ext cx="576064" cy="42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18" name="Rectangle 17"/>
          <p:cNvSpPr/>
          <p:nvPr/>
        </p:nvSpPr>
        <p:spPr>
          <a:xfrm>
            <a:off x="5436096" y="3789040"/>
            <a:ext cx="576064" cy="4285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19" name="Rectangle 18"/>
          <p:cNvSpPr/>
          <p:nvPr/>
        </p:nvSpPr>
        <p:spPr>
          <a:xfrm>
            <a:off x="5436096" y="3284984"/>
            <a:ext cx="576064" cy="447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0" name="Rectangle 19"/>
          <p:cNvSpPr/>
          <p:nvPr/>
        </p:nvSpPr>
        <p:spPr>
          <a:xfrm>
            <a:off x="5436096" y="2852936"/>
            <a:ext cx="576064" cy="3903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1" name="Rectangle 20"/>
          <p:cNvSpPr/>
          <p:nvPr/>
        </p:nvSpPr>
        <p:spPr>
          <a:xfrm>
            <a:off x="5436096" y="2492896"/>
            <a:ext cx="576064" cy="3529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2" name="Rectangle 21"/>
          <p:cNvSpPr/>
          <p:nvPr/>
        </p:nvSpPr>
        <p:spPr>
          <a:xfrm>
            <a:off x="3203848" y="4581128"/>
            <a:ext cx="576064" cy="444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3" name="Rectangle 22"/>
          <p:cNvSpPr/>
          <p:nvPr/>
        </p:nvSpPr>
        <p:spPr>
          <a:xfrm>
            <a:off x="3203848" y="4005064"/>
            <a:ext cx="576064" cy="491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4" name="Rectangle 23"/>
          <p:cNvSpPr/>
          <p:nvPr/>
        </p:nvSpPr>
        <p:spPr>
          <a:xfrm>
            <a:off x="3203848" y="3573016"/>
            <a:ext cx="576064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5" name="Rectangle 24"/>
          <p:cNvSpPr/>
          <p:nvPr/>
        </p:nvSpPr>
        <p:spPr>
          <a:xfrm>
            <a:off x="3203848" y="3140968"/>
            <a:ext cx="576064" cy="414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26" name="Rectangle 25"/>
          <p:cNvSpPr/>
          <p:nvPr/>
        </p:nvSpPr>
        <p:spPr>
          <a:xfrm>
            <a:off x="3203848" y="2708920"/>
            <a:ext cx="576064" cy="3903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Sponsor (petits emplacements).</a:t>
            </a:r>
            <a:endParaRPr lang="fr-FR" sz="500" dirty="0"/>
          </a:p>
        </p:txBody>
      </p:sp>
      <p:sp>
        <p:nvSpPr>
          <p:cNvPr id="3" name="Rectangle 2"/>
          <p:cNvSpPr/>
          <p:nvPr/>
        </p:nvSpPr>
        <p:spPr>
          <a:xfrm>
            <a:off x="467544" y="6237312"/>
            <a:ext cx="80422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fr-FR" sz="2400" b="1" i="1" u="sng" spc="150" dirty="0" smtClean="0">
                <a:ln w="11430"/>
                <a:solidFill>
                  <a:srgbClr val="F8F8F8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/>
                <a:cs typeface="Arial"/>
              </a:rPr>
              <a:t>Affiches hebdomadaires </a:t>
            </a:r>
            <a:endParaRPr lang="fr-FR" sz="2400" b="1" i="1" u="sng" spc="150" dirty="0">
              <a:ln w="11430"/>
              <a:solidFill>
                <a:srgbClr val="F8F8F8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6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DOSSIER DE PARTENARIAT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Saison 2014/2015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9275141"/>
              </p:ext>
            </p:extLst>
          </p:nvPr>
        </p:nvGraphicFramePr>
        <p:xfrm>
          <a:off x="899592" y="1916832"/>
          <a:ext cx="7704855" cy="4163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9725"/>
                <a:gridCol w="1531401"/>
                <a:gridCol w="1546125"/>
                <a:gridCol w="1667604"/>
              </a:tblGrid>
              <a:tr h="12025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Maillots de matchs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par sponsor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2 sponsors (1 face et 1 dos)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600,00 €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Shorts de matchs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 dirty="0">
                          <a:effectLst/>
                        </a:rPr>
                        <a:t>shorts pour tout le club (env. 280 shorts)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600,00 €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Panneaux publicitaires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Tarif 1ere année TTC</a:t>
                      </a:r>
                      <a:endParaRPr lang="fr-FR" sz="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Tarif 2eme année TTC</a:t>
                      </a:r>
                      <a:endParaRPr lang="fr-FR" sz="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3eme année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Non fournis par le sponsor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600,00 €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Fournis par le sponsor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Banderoles publicitaires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Tarif 1ere année TTC</a:t>
                      </a:r>
                      <a:endParaRPr lang="fr-FR" sz="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2eme année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3eme année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Non fournies par le sponsor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400,00 €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Fournies par le sponsor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Publicité sur l'</a:t>
                      </a:r>
                      <a:r>
                        <a:rPr lang="fr-FR" sz="600" b="1" u="sng" strike="noStrike" dirty="0" err="1">
                          <a:solidFill>
                            <a:srgbClr val="00B0F0"/>
                          </a:solidFill>
                          <a:effectLst/>
                        </a:rPr>
                        <a:t>algéco</a:t>
                      </a:r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Stikers sur la devanture de l'algéco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200,00 €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Sacs à dos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Tarif  TTC</a:t>
                      </a:r>
                      <a:endParaRPr lang="fr-FR" sz="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Pour une équipe (env. 20 sacs).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200,00 €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Pour deux équipes (env. 40 sacs).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350,00 €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Pour trois équipes (env. 60 sacs).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450,00 €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Le minibus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 dirty="0" err="1">
                          <a:effectLst/>
                        </a:rPr>
                        <a:t>Stikers</a:t>
                      </a:r>
                      <a:r>
                        <a:rPr lang="fr-FR" sz="600" u="none" strike="noStrike" dirty="0">
                          <a:effectLst/>
                        </a:rPr>
                        <a:t> sur les 2 cotés + l'arrière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Les survêtements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Séniors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1 000,00 €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Féminines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U19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U17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U15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U13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300,00 €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U11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U7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vétérans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Par catégories : Dirigeants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300,00 €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sng" strike="noStrike" dirty="0">
                          <a:solidFill>
                            <a:srgbClr val="00B0F0"/>
                          </a:solidFill>
                          <a:effectLst/>
                        </a:rPr>
                        <a:t>Nos affiches hebdomadaire :</a:t>
                      </a:r>
                      <a:endParaRPr lang="fr-FR" sz="600" b="1" i="1" u="sng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i="1" u="none" strike="noStrike" dirty="0">
                          <a:effectLst/>
                        </a:rPr>
                        <a:t>Observations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Tarif  TTC</a:t>
                      </a:r>
                      <a:endParaRPr lang="fr-FR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Le grand emplacement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150,00 €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>
                          <a:effectLst/>
                        </a:rPr>
                        <a:t>Un des quatres emplacements moyens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100,00 €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  <a:tr h="9293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 dirty="0">
                          <a:effectLst/>
                        </a:rPr>
                        <a:t>Un des </a:t>
                      </a:r>
                      <a:r>
                        <a:rPr lang="fr-FR" sz="600" u="none" strike="noStrike" dirty="0" err="1">
                          <a:effectLst/>
                        </a:rPr>
                        <a:t>douzes</a:t>
                      </a:r>
                      <a:r>
                        <a:rPr lang="fr-FR" sz="600" u="none" strike="noStrike" dirty="0">
                          <a:effectLst/>
                        </a:rPr>
                        <a:t> petits emplacements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50,00 €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 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9" marR="4819" marT="4819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19872" y="6237312"/>
            <a:ext cx="243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>
                <a:solidFill>
                  <a:schemeClr val="bg1">
                    <a:lumMod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/>
                <a:cs typeface="Arial"/>
              </a:rPr>
              <a:t>Grille tarifaires </a:t>
            </a:r>
            <a:endParaRPr lang="fr-FR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11955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			SOMMAIRE  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00808"/>
            <a:ext cx="8064896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i="1" u="sng" dirty="0" smtClean="0"/>
              <a:t> 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Présentation du club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Nos installations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Les événements du club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Les différentes solutions de sponsoring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Nos engagements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dirty="0" smtClean="0"/>
              <a:t>Propositions de partenariat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635896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http://sct.footeo.com/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36" y="1052736"/>
            <a:ext cx="8784976" cy="3579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i="1" u="sng" dirty="0" smtClean="0"/>
              <a:t>Présentation du Club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b="0" dirty="0" smtClean="0"/>
              <a:t>Club </a:t>
            </a:r>
            <a:r>
              <a:rPr lang="fr-FR" sz="1800" b="0" dirty="0" smtClean="0">
                <a:latin typeface="Arial"/>
                <a:cs typeface="Arial"/>
              </a:rPr>
              <a:t>de</a:t>
            </a:r>
            <a:r>
              <a:rPr lang="fr-FR" sz="1800" b="0" dirty="0" smtClean="0"/>
              <a:t> Football fondé </a:t>
            </a:r>
            <a:r>
              <a:rPr lang="fr-FR" sz="1800" dirty="0" smtClean="0"/>
              <a:t>en 1934</a:t>
            </a:r>
            <a:r>
              <a:rPr lang="fr-FR" sz="1800" b="0" dirty="0" smtClean="0"/>
              <a:t>, difficile et même impossible de présenter en quelques lignes ce vieux club qui représente un acteur incontournable de la scène associative et sportive </a:t>
            </a:r>
            <a:r>
              <a:rPr lang="fr-FR" sz="1800" b="0" dirty="0" err="1" smtClean="0"/>
              <a:t>Tourvaine</a:t>
            </a:r>
            <a:r>
              <a:rPr lang="fr-FR" sz="1800" b="0" dirty="0" smtClean="0"/>
              <a:t>. </a:t>
            </a:r>
          </a:p>
          <a:p>
            <a:pPr marL="0" indent="0">
              <a:buNone/>
            </a:pPr>
            <a:r>
              <a:rPr lang="fr-FR" sz="1800" b="0" dirty="0" smtClean="0"/>
              <a:t>Ses équipes, ses éducateurs, ses supporters, ses bénévoles et bien sûr, son chœur d’hommes, portent les valeurs et la tradition de ce Club et de la commune.</a:t>
            </a:r>
          </a:p>
          <a:p>
            <a:pPr marL="0" indent="0">
              <a:buNone/>
            </a:pPr>
            <a:r>
              <a:rPr lang="fr-FR" sz="1800" u="sng" dirty="0" smtClean="0"/>
              <a:t>Les « rouge et noir »</a:t>
            </a:r>
            <a:r>
              <a:rPr lang="fr-FR" sz="1800" b="0" dirty="0" smtClean="0"/>
              <a:t>, c’est un état d’esprit unique et un engagement constant pour les </a:t>
            </a:r>
            <a:r>
              <a:rPr lang="fr-FR" sz="1800" b="0" dirty="0" err="1" smtClean="0"/>
              <a:t>Tourvains</a:t>
            </a:r>
            <a:r>
              <a:rPr lang="fr-FR" sz="1800" b="0" dirty="0" smtClean="0"/>
              <a:t>, avec pour objectif l’épanouissement individuel et collectif des joueurs et plus spécialement, les plus jeunes d’entre eux.</a:t>
            </a:r>
          </a:p>
          <a:p>
            <a:pPr marL="0" indent="0">
              <a:buNone/>
            </a:pPr>
            <a:r>
              <a:rPr lang="fr-FR" sz="1800" b="0" dirty="0" smtClean="0"/>
              <a:t>Le Club </a:t>
            </a:r>
            <a:r>
              <a:rPr lang="fr-FR" sz="1800" u="sng" dirty="0" smtClean="0"/>
              <a:t>est en constante progression depuis 10 ans</a:t>
            </a:r>
            <a:r>
              <a:rPr lang="fr-FR" sz="1800" b="0" dirty="0" smtClean="0"/>
              <a:t>, que ce soit en terme de </a:t>
            </a:r>
          </a:p>
          <a:p>
            <a:pPr marL="0" indent="0">
              <a:buNone/>
            </a:pPr>
            <a:r>
              <a:rPr lang="fr-FR" sz="1800" b="0" dirty="0" smtClean="0">
                <a:solidFill>
                  <a:schemeClr val="bg1"/>
                </a:solidFill>
              </a:rPr>
              <a:t>résultats sportifs mais également en nombres de licenciés.</a:t>
            </a:r>
          </a:p>
          <a:p>
            <a:pPr marL="0" indent="0">
              <a:buNone/>
            </a:pPr>
            <a:r>
              <a:rPr lang="fr-FR" sz="1800" b="0" dirty="0" smtClean="0">
                <a:solidFill>
                  <a:srgbClr val="FFFFFF"/>
                </a:solidFill>
              </a:rPr>
              <a:t>Cette saison, notre équipe fanion jouera en P.H.B. pour la première fois de son histoire, et nous devrions approcher </a:t>
            </a:r>
            <a:r>
              <a:rPr lang="fr-FR" sz="1800" u="sng" dirty="0" smtClean="0">
                <a:solidFill>
                  <a:srgbClr val="FFFFFF"/>
                </a:solidFill>
              </a:rPr>
              <a:t>les 300 licenciés. </a:t>
            </a:r>
            <a:endParaRPr lang="fr-FR" sz="1800" u="sng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152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07504" y="1916832"/>
            <a:ext cx="4248472" cy="3599360"/>
          </a:xfrm>
        </p:spPr>
        <p:txBody>
          <a:bodyPr>
            <a:normAutofit/>
          </a:bodyPr>
          <a:lstStyle/>
          <a:p>
            <a:pPr marL="0" indent="0"/>
            <a:r>
              <a:rPr lang="fr-FR" sz="2000" b="0" dirty="0" smtClean="0">
                <a:latin typeface="Arial"/>
                <a:cs typeface="Arial"/>
              </a:rPr>
              <a:t>Le </a:t>
            </a:r>
            <a:r>
              <a:rPr lang="fr-FR" sz="2000" b="0" dirty="0">
                <a:latin typeface="Arial"/>
                <a:cs typeface="Arial"/>
              </a:rPr>
              <a:t>SCT est doté d’un stade en synthétique et d’un éclairage neuf et homologués.</a:t>
            </a:r>
          </a:p>
          <a:p>
            <a:pPr marL="0" indent="0"/>
            <a:r>
              <a:rPr lang="fr-FR" sz="2000" b="0" dirty="0">
                <a:latin typeface="Arial"/>
                <a:cs typeface="Arial"/>
              </a:rPr>
              <a:t>Nous avons un </a:t>
            </a:r>
            <a:r>
              <a:rPr lang="fr-FR" sz="2000" b="0" dirty="0" err="1">
                <a:latin typeface="Arial"/>
                <a:cs typeface="Arial"/>
              </a:rPr>
              <a:t>algéco</a:t>
            </a:r>
            <a:r>
              <a:rPr lang="fr-FR" sz="2000" b="0" dirty="0">
                <a:latin typeface="Arial"/>
                <a:cs typeface="Arial"/>
              </a:rPr>
              <a:t> </a:t>
            </a:r>
            <a:r>
              <a:rPr lang="fr-FR" sz="2000" b="0" dirty="0" smtClean="0">
                <a:latin typeface="Arial"/>
                <a:cs typeface="Arial"/>
              </a:rPr>
              <a:t>où </a:t>
            </a:r>
            <a:r>
              <a:rPr lang="fr-FR" sz="2000" b="0" dirty="0">
                <a:latin typeface="Arial"/>
                <a:cs typeface="Arial"/>
              </a:rPr>
              <a:t>nous rangeons notre matériel.</a:t>
            </a:r>
          </a:p>
          <a:p>
            <a:pPr marL="0" indent="0"/>
            <a:r>
              <a:rPr lang="fr-FR" sz="2000" b="0" dirty="0">
                <a:latin typeface="Arial"/>
                <a:cs typeface="Arial"/>
              </a:rPr>
              <a:t>Ainsi qu’une buvette, lieu de convivialité que nous partageons avec le rugby.</a:t>
            </a:r>
          </a:p>
          <a:p>
            <a:pPr marL="0" indent="0"/>
            <a:r>
              <a:rPr lang="fr-FR" sz="2000" b="0" dirty="0">
                <a:latin typeface="Arial"/>
                <a:cs typeface="Arial"/>
              </a:rPr>
              <a:t>Deux vestiaires.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4537520" cy="4680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696" y="98072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u="sng" dirty="0">
                <a:latin typeface="Arial"/>
                <a:cs typeface="Arial"/>
              </a:rPr>
              <a:t>Les installations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b="1" i="1" dirty="0" smtClean="0">
                <a:latin typeface="Arial"/>
                <a:cs typeface="Arial"/>
              </a:rPr>
              <a:t>				</a:t>
            </a:r>
            <a:r>
              <a:rPr lang="fr-FR" sz="2000" b="1" i="1" u="sng" dirty="0" smtClean="0">
                <a:latin typeface="Arial"/>
                <a:cs typeface="Arial"/>
              </a:rPr>
              <a:t>Les événements du club :</a:t>
            </a:r>
          </a:p>
          <a:p>
            <a:endParaRPr lang="fr-FR" sz="2000" i="1" u="sng" dirty="0">
              <a:latin typeface="Arial"/>
              <a:cs typeface="Arial"/>
            </a:endParaRPr>
          </a:p>
          <a:p>
            <a:r>
              <a:rPr lang="fr-FR" sz="2000" b="0" dirty="0" smtClean="0">
                <a:latin typeface="Arial"/>
                <a:cs typeface="Arial"/>
              </a:rPr>
              <a:t>Plusieurs tournois dont un tournoi U11/U13 qui se déroule au</a:t>
            </a:r>
          </a:p>
          <a:p>
            <a:r>
              <a:rPr lang="fr-FR" sz="2000" b="0" dirty="0" smtClean="0">
                <a:latin typeface="Arial"/>
                <a:cs typeface="Arial"/>
              </a:rPr>
              <a:t>mois de novembre avec des équipes de prestige telles que l’OM,</a:t>
            </a:r>
          </a:p>
          <a:p>
            <a:r>
              <a:rPr lang="fr-FR" sz="2000" b="0" dirty="0" smtClean="0">
                <a:latin typeface="Arial"/>
                <a:cs typeface="Arial"/>
              </a:rPr>
              <a:t>NICE, AS CANNES, MAZARGUES, AUBAGNE des équipes du</a:t>
            </a:r>
          </a:p>
          <a:p>
            <a:r>
              <a:rPr lang="fr-FR" sz="2000" b="0" dirty="0" smtClean="0">
                <a:latin typeface="Arial"/>
                <a:cs typeface="Arial"/>
              </a:rPr>
              <a:t>Tarn, du Vaucluse, des Hautes Alpes etc…</a:t>
            </a:r>
          </a:p>
          <a:p>
            <a:r>
              <a:rPr lang="fr-FR" sz="2000" b="0" dirty="0" smtClean="0">
                <a:latin typeface="Arial"/>
                <a:cs typeface="Arial"/>
              </a:rPr>
              <a:t>Un tournoi inter-commerces.</a:t>
            </a:r>
          </a:p>
          <a:p>
            <a:r>
              <a:rPr lang="fr-FR" sz="2000" b="0" dirty="0" smtClean="0">
                <a:latin typeface="Arial"/>
                <a:cs typeface="Arial"/>
              </a:rPr>
              <a:t>Pour la saison 2014/2015 nous envisageons d’organiser un loto</a:t>
            </a:r>
          </a:p>
          <a:p>
            <a:r>
              <a:rPr lang="fr-FR" sz="2000" b="0" dirty="0" smtClean="0">
                <a:latin typeface="Arial"/>
                <a:cs typeface="Arial"/>
              </a:rPr>
              <a:t>ainsi qu’un vide grenier au stade.</a:t>
            </a:r>
          </a:p>
          <a:p>
            <a:r>
              <a:rPr lang="fr-FR" sz="2000" b="0" dirty="0" smtClean="0">
                <a:latin typeface="Arial"/>
                <a:cs typeface="Arial"/>
              </a:rPr>
              <a:t>Cette année nous fêterons les 80 ans du club.</a:t>
            </a:r>
          </a:p>
          <a:p>
            <a:r>
              <a:rPr lang="fr-FR" sz="2000" b="0" dirty="0" smtClean="0">
                <a:solidFill>
                  <a:schemeClr val="bg1"/>
                </a:solidFill>
                <a:latin typeface="Arial"/>
                <a:cs typeface="Arial"/>
              </a:rPr>
              <a:t>Chaque année nous organisons l’arbre de Noël du club, avec</a:t>
            </a:r>
          </a:p>
          <a:p>
            <a:r>
              <a:rPr lang="fr-FR" sz="2000" b="0" dirty="0" smtClean="0">
                <a:solidFill>
                  <a:schemeClr val="bg1"/>
                </a:solidFill>
                <a:latin typeface="Arial"/>
                <a:cs typeface="Arial"/>
              </a:rPr>
              <a:t>une animation et un cadeau pour tous nos jeunes licenciés</a:t>
            </a:r>
            <a:r>
              <a:rPr lang="fr-FR" sz="2000" b="0" dirty="0" smtClean="0">
                <a:latin typeface="Arial"/>
                <a:cs typeface="Arial"/>
              </a:rPr>
              <a:t>.</a:t>
            </a:r>
          </a:p>
          <a:p>
            <a:r>
              <a:rPr lang="fr-FR" sz="2000" b="0" dirty="0" smtClean="0">
                <a:latin typeface="Arial"/>
                <a:cs typeface="Arial"/>
              </a:rPr>
              <a:t>…</a:t>
            </a:r>
            <a:endParaRPr lang="fr-FR" sz="2000" b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25000" lnSpcReduction="20000"/>
          </a:bodyPr>
          <a:lstStyle/>
          <a:p>
            <a:r>
              <a:rPr lang="fr-FR" sz="2400" b="1" i="1" dirty="0" smtClean="0"/>
              <a:t>			</a:t>
            </a:r>
            <a:r>
              <a:rPr lang="fr-FR" sz="8000" b="1" i="1" u="sng" dirty="0" smtClean="0"/>
              <a:t>Etre partenaire du S.C.T. c’est:</a:t>
            </a:r>
          </a:p>
          <a:p>
            <a:pPr marL="0" indent="0">
              <a:buNone/>
            </a:pPr>
            <a:endParaRPr lang="fr-FR" b="1" i="1" u="sng" dirty="0" smtClean="0"/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Soutenir un club de football historique 1934-2014.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Soutenir un club amateur et ambitieux.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Soutenir un club ayant un fort engagement citoyen.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Profiter d’une communication efficace au niveau local et départemental.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Bénéficier d’avantages fiscaux (déduction fiscale de 80% de la somme donnée).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Faire connaitre l’entreprise et récolter des retombées valorisantes en terme d’image et de clientèle.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/>
              <a:t>Le football est également associé à des valeurs telles que le partage, l’esprit d’équipe,  le Fair-Play et la mixité sociale.</a:t>
            </a:r>
          </a:p>
          <a:p>
            <a:pPr marL="1143000" indent="-1143000">
              <a:buFont typeface="Wingdings" charset="2"/>
              <a:buChar char="Ø"/>
            </a:pPr>
            <a:r>
              <a:rPr lang="fr-FR" sz="7400" dirty="0" smtClean="0">
                <a:solidFill>
                  <a:srgbClr val="FFFFFF"/>
                </a:solidFill>
              </a:rPr>
              <a:t>Créer un lien de proximité avec  nos licenciés,  bénévoles, dirigeants et spectateurs</a:t>
            </a:r>
            <a:r>
              <a:rPr lang="fr-FR" sz="7400" dirty="0"/>
              <a:t>.</a:t>
            </a:r>
            <a:endParaRPr lang="fr-FR" sz="7400" dirty="0" smtClean="0"/>
          </a:p>
          <a:p>
            <a:pPr>
              <a:buNone/>
            </a:pPr>
            <a:r>
              <a:rPr lang="fr-FR" sz="7400" dirty="0" smtClean="0"/>
              <a:t>    </a:t>
            </a:r>
            <a:endParaRPr lang="fr-FR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		</a:t>
            </a: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		    Saison 2014/2015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/>
          <a:lstStyle/>
          <a:p>
            <a:r>
              <a:rPr lang="fr-FR" sz="2400" b="1" i="1" dirty="0" smtClean="0"/>
              <a:t>		</a:t>
            </a:r>
            <a:r>
              <a:rPr lang="fr-FR" sz="2400" b="1" i="1" dirty="0" smtClean="0">
                <a:latin typeface="Arial"/>
                <a:cs typeface="Arial"/>
              </a:rPr>
              <a:t>	Nos différents supports de sponsoring:</a:t>
            </a:r>
          </a:p>
          <a:p>
            <a:endParaRPr lang="fr-FR" dirty="0" smtClean="0"/>
          </a:p>
          <a:p>
            <a:r>
              <a:rPr lang="fr-FR" sz="2400" b="1" i="1" u="sng" dirty="0" smtClean="0"/>
              <a:t>Maillots de matchs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18722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783" y="1988840"/>
            <a:ext cx="176763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187502" y="38610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Dos du maillot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2267744" y="2852936"/>
            <a:ext cx="7200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Sponsor</a:t>
            </a: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5691558" y="3086492"/>
            <a:ext cx="7200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Sponsor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i="1" dirty="0" smtClean="0"/>
              <a:t>	</a:t>
            </a:r>
            <a:r>
              <a:rPr lang="fr-FR" sz="2400" b="1" i="1" u="sng" dirty="0" smtClean="0">
                <a:latin typeface="Arial"/>
                <a:cs typeface="Arial"/>
              </a:rPr>
              <a:t>Panneaux publicitaire autour du stade: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4"/>
            <a:ext cx="2376264" cy="17281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844824"/>
            <a:ext cx="2448272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924944"/>
            <a:ext cx="25202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7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DOSSIER DE PARTENARIAT</a:t>
            </a:r>
            <a:br>
              <a:rPr lang="fr-FR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Saison 2014/2015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i="1" dirty="0" smtClean="0">
                <a:latin typeface="Arial"/>
                <a:cs typeface="Arial"/>
              </a:rPr>
              <a:t>				  L’</a:t>
            </a:r>
            <a:r>
              <a:rPr lang="fr-FR" sz="2400" i="1" dirty="0" err="1" smtClean="0">
                <a:latin typeface="Arial"/>
                <a:cs typeface="Arial"/>
              </a:rPr>
              <a:t>algéco</a:t>
            </a:r>
            <a:endParaRPr lang="fr-FR" sz="2400" i="1" dirty="0" smtClean="0">
              <a:latin typeface="Arial"/>
              <a:cs typeface="Arial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44824"/>
            <a:ext cx="5928320" cy="3870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3645024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Sponsor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666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onnalisée 9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8D060A"/>
      </a:accent2>
      <a:accent3>
        <a:srgbClr val="050400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1249</TotalTime>
  <Words>668</Words>
  <Application>Microsoft Office PowerPoint</Application>
  <PresentationFormat>Affichage à l'écran (4:3)</PresentationFormat>
  <Paragraphs>276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Angles</vt:lpstr>
      <vt:lpstr>SPORTING CLUB TOURVAIN</vt:lpstr>
      <vt:lpstr>   SOMMAIRE  </vt:lpstr>
      <vt:lpstr>DOSSIER DE PARTENARIAT Saison 2014/2015</vt:lpstr>
      <vt:lpstr>DOSSIER DE PARTENARIAT Saison 2014/2015</vt:lpstr>
      <vt:lpstr>DOSSIER DE PARTENARIAT Saison 2014/2015</vt:lpstr>
      <vt:lpstr>DOSSIER DE PARTENARIAT Saison 2014/2015</vt:lpstr>
      <vt:lpstr>  DOSSIER DE PARTENARIAT       Saison 2014/2015</vt:lpstr>
      <vt:lpstr>DOSSIER DE PARTENARIAT Saison 2014/2015</vt:lpstr>
      <vt:lpstr>DOSSIER DE PARTENARIAT Saison 2014/2015</vt:lpstr>
      <vt:lpstr>DOSSIER DE PARTENARIAT Saison 2014/2015</vt:lpstr>
      <vt:lpstr>DOSSIER DE PARTENARIAT Saison 2014/2015</vt:lpstr>
      <vt:lpstr>DOSSIER DE PARTENARIAT Saison 2014/2015</vt:lpstr>
      <vt:lpstr>DOSSIER DE PARTENARIAT Saison 2014/2015</vt:lpstr>
      <vt:lpstr>DOSSIER DE PARTENARIAT Saison 2014/2015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 PARTENARIAT Saison 2014/2015</dc:title>
  <dc:creator>Abdelkafi TOUATI</dc:creator>
  <cp:lastModifiedBy>touati</cp:lastModifiedBy>
  <cp:revision>50</cp:revision>
  <cp:lastPrinted>2014-06-20T03:43:36Z</cp:lastPrinted>
  <dcterms:created xsi:type="dcterms:W3CDTF">2014-05-21T12:01:37Z</dcterms:created>
  <dcterms:modified xsi:type="dcterms:W3CDTF">2014-07-09T10:54:29Z</dcterms:modified>
</cp:coreProperties>
</file>